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3" r:id="rId3"/>
    <p:sldId id="281" r:id="rId4"/>
    <p:sldId id="257" r:id="rId5"/>
    <p:sldId id="258" r:id="rId6"/>
    <p:sldId id="259" r:id="rId7"/>
    <p:sldId id="260" r:id="rId8"/>
    <p:sldId id="261" r:id="rId9"/>
    <p:sldId id="284" r:id="rId10"/>
    <p:sldId id="286" r:id="rId11"/>
    <p:sldId id="280" r:id="rId12"/>
    <p:sldId id="278" r:id="rId13"/>
    <p:sldId id="263" r:id="rId14"/>
    <p:sldId id="264" r:id="rId15"/>
    <p:sldId id="265" r:id="rId16"/>
    <p:sldId id="266" r:id="rId17"/>
    <p:sldId id="267" r:id="rId18"/>
    <p:sldId id="268" r:id="rId19"/>
    <p:sldId id="276" r:id="rId20"/>
    <p:sldId id="271" r:id="rId21"/>
    <p:sldId id="282" r:id="rId22"/>
  </p:sldIdLst>
  <p:sldSz cx="9144000" cy="6858000" type="screen4x3"/>
  <p:notesSz cx="6881813" cy="100028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1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ja serdarević" initials="ts" lastIdx="8" clrIdx="0">
    <p:extLst>
      <p:ext uri="{19B8F6BF-5375-455C-9EA6-DF929625EA0E}">
        <p15:presenceInfo xmlns:p15="http://schemas.microsoft.com/office/powerpoint/2012/main" userId="tanja serdarevi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99"/>
    <a:srgbClr val="025198"/>
    <a:srgbClr val="422C16"/>
    <a:srgbClr val="0C788E"/>
    <a:srgbClr val="1C1C1C"/>
    <a:srgbClr val="660066"/>
    <a:srgbClr val="000058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75" autoAdjust="0"/>
    <p:restoredTop sz="74194" autoAdjust="0"/>
  </p:normalViewPr>
  <p:slideViewPr>
    <p:cSldViewPr>
      <p:cViewPr varScale="1">
        <p:scale>
          <a:sx n="68" d="100"/>
          <a:sy n="68" d="100"/>
        </p:scale>
        <p:origin x="175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768" y="-120"/>
      </p:cViewPr>
      <p:guideLst>
        <p:guide orient="horz" pos="3151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onja\Desktop\Maribor\Eks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onja\Desktop\Maribor\Eks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onja\Desktop\Maribor\Eks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onja\Desktop\Maribor\Eks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onja\Desktop\Maribor\Eks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hr-HR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paln</a:t>
            </a:r>
            <a:r>
              <a:rPr lang="hr-HR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hr-HR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olesti</a:t>
            </a:r>
            <a:r>
              <a:rPr lang="hr-HR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  radna atmosfera</a:t>
            </a:r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6.6587927060294733E-2"/>
          <c:y val="2.716021485163960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Sheet1!$A$6</c:f>
              <c:strCache>
                <c:ptCount val="1"/>
                <c:pt idx="0">
                  <c:v>da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Sheet1!$B$5:$H$5</c:f>
              <c:strCache>
                <c:ptCount val="7"/>
                <c:pt idx="0">
                  <c:v>Zadar</c:v>
                </c:pt>
                <c:pt idx="2">
                  <c:v>Maruševac</c:v>
                </c:pt>
                <c:pt idx="4">
                  <c:v>Pula</c:v>
                </c:pt>
                <c:pt idx="5">
                  <c:v>Beograd</c:v>
                </c:pt>
                <c:pt idx="6">
                  <c:v>Maribor </c:v>
                </c:pt>
              </c:strCache>
            </c:strRef>
          </c:cat>
          <c:val>
            <c:numRef>
              <c:f>Sheet1!$B$6:$H$6</c:f>
              <c:numCache>
                <c:formatCode>General</c:formatCode>
                <c:ptCount val="7"/>
                <c:pt idx="0">
                  <c:v>34</c:v>
                </c:pt>
                <c:pt idx="2">
                  <c:v>35</c:v>
                </c:pt>
                <c:pt idx="4">
                  <c:v>37</c:v>
                </c:pt>
                <c:pt idx="5">
                  <c:v>54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67-4809-B095-611123FE9E86}"/>
            </c:ext>
          </c:extLst>
        </c:ser>
        <c:ser>
          <c:idx val="1"/>
          <c:order val="1"/>
          <c:tx>
            <c:strRef>
              <c:f>Sheet1!$A$7</c:f>
              <c:strCache>
                <c:ptCount val="1"/>
                <c:pt idx="0">
                  <c:v>ukupno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Sheet1!$B$5:$H$5</c:f>
              <c:strCache>
                <c:ptCount val="7"/>
                <c:pt idx="0">
                  <c:v>Zadar</c:v>
                </c:pt>
                <c:pt idx="2">
                  <c:v>Maruševac</c:v>
                </c:pt>
                <c:pt idx="4">
                  <c:v>Pula</c:v>
                </c:pt>
                <c:pt idx="5">
                  <c:v>Beograd</c:v>
                </c:pt>
                <c:pt idx="6">
                  <c:v>Maribor </c:v>
                </c:pt>
              </c:strCache>
            </c:strRef>
          </c:cat>
          <c:val>
            <c:numRef>
              <c:f>Sheet1!$B$7:$H$7</c:f>
              <c:numCache>
                <c:formatCode>General</c:formatCode>
                <c:ptCount val="7"/>
                <c:pt idx="0">
                  <c:v>37</c:v>
                </c:pt>
                <c:pt idx="2">
                  <c:v>42</c:v>
                </c:pt>
                <c:pt idx="4">
                  <c:v>38</c:v>
                </c:pt>
                <c:pt idx="5">
                  <c:v>59</c:v>
                </c:pt>
                <c:pt idx="6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67-4809-B095-611123FE9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7320448"/>
        <c:axId val="107321984"/>
        <c:axId val="0"/>
      </c:bar3DChart>
      <c:catAx>
        <c:axId val="107320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sr-Latn-RS"/>
          </a:p>
        </c:txPr>
        <c:crossAx val="107321984"/>
        <c:crosses val="autoZero"/>
        <c:auto val="1"/>
        <c:lblAlgn val="ctr"/>
        <c:lblOffset val="100"/>
        <c:noMultiLvlLbl val="0"/>
      </c:catAx>
      <c:valAx>
        <c:axId val="1073219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73204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/>
          </a:pPr>
          <a:endParaRPr lang="sr-Latn-R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Važno</a:t>
            </a:r>
            <a:r>
              <a:rPr lang="hr-HR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prehran</a:t>
            </a:r>
            <a:r>
              <a:rPr lang="hr-HR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 kod upalne bolesti crijeva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657942062797712E-2"/>
          <c:y val="0.106629241113991"/>
          <c:w val="0.85031508214250995"/>
          <c:h val="0.560462823050033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Sheet2!$A$6</c:f>
              <c:strCache>
                <c:ptCount val="1"/>
                <c:pt idx="0">
                  <c:v>da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Sheet2!$B$5:$G$5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Sheet2!$B$6:$G$6</c:f>
              <c:numCache>
                <c:formatCode>General</c:formatCode>
                <c:ptCount val="6"/>
                <c:pt idx="0">
                  <c:v>36</c:v>
                </c:pt>
                <c:pt idx="1">
                  <c:v>38</c:v>
                </c:pt>
                <c:pt idx="3">
                  <c:v>40</c:v>
                </c:pt>
                <c:pt idx="4">
                  <c:v>55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F-4DDB-AAFA-0E83C7FBBD72}"/>
            </c:ext>
          </c:extLst>
        </c:ser>
        <c:ser>
          <c:idx val="1"/>
          <c:order val="1"/>
          <c:tx>
            <c:strRef>
              <c:f>Sheet2!$A$7</c:f>
              <c:strCache>
                <c:ptCount val="1"/>
                <c:pt idx="0">
                  <c:v>ukupno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Sheet2!$B$5:$G$5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Sheet2!$B$7:$G$7</c:f>
              <c:numCache>
                <c:formatCode>General</c:formatCode>
                <c:ptCount val="6"/>
                <c:pt idx="0">
                  <c:v>37</c:v>
                </c:pt>
                <c:pt idx="1">
                  <c:v>42</c:v>
                </c:pt>
                <c:pt idx="3">
                  <c:v>38</c:v>
                </c:pt>
                <c:pt idx="4">
                  <c:v>59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7F-4DDB-AAFA-0E83C7FBB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7779200"/>
        <c:axId val="107780736"/>
        <c:axId val="0"/>
      </c:bar3DChart>
      <c:catAx>
        <c:axId val="1077792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sr-Latn-RS"/>
          </a:p>
        </c:txPr>
        <c:crossAx val="107780736"/>
        <c:crosses val="autoZero"/>
        <c:auto val="1"/>
        <c:lblAlgn val="ctr"/>
        <c:lblOffset val="100"/>
        <c:noMultiLvlLbl val="0"/>
      </c:catAx>
      <c:valAx>
        <c:axId val="1077807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7779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solidFill>
                  <a:srgbClr val="7030A0"/>
                </a:solidFill>
              </a:defRPr>
            </a:pPr>
            <a:r>
              <a:rPr lang="hr-HR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Jesu li upalne bolesti crijeva zarazne bolesti</a:t>
            </a:r>
            <a:r>
              <a:rPr lang="hr-HR" sz="2000" dirty="0">
                <a:solidFill>
                  <a:srgbClr val="7030A0"/>
                </a:solidFill>
              </a:rPr>
              <a:t>?</a:t>
            </a:r>
          </a:p>
        </c:rich>
      </c:tx>
      <c:layout>
        <c:manualLayout>
          <c:xMode val="edge"/>
          <c:yMode val="edge"/>
          <c:x val="0.17729160591037241"/>
          <c:y val="0"/>
        </c:manualLayout>
      </c:layout>
      <c:overlay val="0"/>
      <c:spPr>
        <a:ln>
          <a:solidFill>
            <a:schemeClr val="accent1"/>
          </a:solidFill>
        </a:ln>
      </c:sp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Sheet3!$B$6</c:f>
              <c:strCache>
                <c:ptCount val="1"/>
                <c:pt idx="0">
                  <c:v>ne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Sheet3!$C$5:$H$5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Sheet3!$C$6:$H$6</c:f>
              <c:numCache>
                <c:formatCode>General</c:formatCode>
                <c:ptCount val="6"/>
                <c:pt idx="0">
                  <c:v>32</c:v>
                </c:pt>
                <c:pt idx="1">
                  <c:v>29</c:v>
                </c:pt>
                <c:pt idx="3">
                  <c:v>22</c:v>
                </c:pt>
                <c:pt idx="4">
                  <c:v>40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2A-4E5A-BF50-68BFAF652C03}"/>
            </c:ext>
          </c:extLst>
        </c:ser>
        <c:ser>
          <c:idx val="1"/>
          <c:order val="1"/>
          <c:tx>
            <c:strRef>
              <c:f>Sheet3!$B$7</c:f>
              <c:strCache>
                <c:ptCount val="1"/>
                <c:pt idx="0">
                  <c:v>ukupno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Sheet3!$C$5:$H$5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Sheet3!$C$7:$H$7</c:f>
              <c:numCache>
                <c:formatCode>General</c:formatCode>
                <c:ptCount val="6"/>
                <c:pt idx="0">
                  <c:v>37</c:v>
                </c:pt>
                <c:pt idx="1">
                  <c:v>42</c:v>
                </c:pt>
                <c:pt idx="3">
                  <c:v>38</c:v>
                </c:pt>
                <c:pt idx="4">
                  <c:v>59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2A-4E5A-BF50-68BFAF652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3607808"/>
        <c:axId val="113609344"/>
        <c:axId val="0"/>
      </c:bar3DChart>
      <c:catAx>
        <c:axId val="1136078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sr-Latn-RS"/>
          </a:p>
        </c:txPr>
        <c:crossAx val="113609344"/>
        <c:crosses val="autoZero"/>
        <c:auto val="1"/>
        <c:lblAlgn val="ctr"/>
        <c:lblOffset val="100"/>
        <c:noMultiLvlLbl val="0"/>
      </c:catAx>
      <c:valAx>
        <c:axId val="1136093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36078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>
                <a:solidFill>
                  <a:srgbClr val="7030A0"/>
                </a:solidFill>
              </a:defRPr>
            </a:pPr>
            <a:r>
              <a:rPr lang="hr-HR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Važnost edukacije o upalnim bolestima crijeva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Sheet6!$B$5</c:f>
              <c:strCache>
                <c:ptCount val="1"/>
                <c:pt idx="0">
                  <c:v>Da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Sheet6!$C$4:$H$4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Sheet6!$C$5:$H$5</c:f>
              <c:numCache>
                <c:formatCode>General</c:formatCode>
                <c:ptCount val="6"/>
                <c:pt idx="0">
                  <c:v>33</c:v>
                </c:pt>
                <c:pt idx="1">
                  <c:v>33</c:v>
                </c:pt>
                <c:pt idx="3">
                  <c:v>31</c:v>
                </c:pt>
                <c:pt idx="4">
                  <c:v>48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0-448A-9653-008287C80DAA}"/>
            </c:ext>
          </c:extLst>
        </c:ser>
        <c:ser>
          <c:idx val="1"/>
          <c:order val="1"/>
          <c:tx>
            <c:strRef>
              <c:f>Sheet6!$B$6</c:f>
              <c:strCache>
                <c:ptCount val="1"/>
                <c:pt idx="0">
                  <c:v>ukupno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Sheet6!$C$4:$H$4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Sheet6!$C$6:$H$6</c:f>
              <c:numCache>
                <c:formatCode>General</c:formatCode>
                <c:ptCount val="6"/>
                <c:pt idx="0">
                  <c:v>37</c:v>
                </c:pt>
                <c:pt idx="1">
                  <c:v>42</c:v>
                </c:pt>
                <c:pt idx="3">
                  <c:v>38</c:v>
                </c:pt>
                <c:pt idx="4">
                  <c:v>59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B0-448A-9653-008287C80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3677440"/>
        <c:axId val="113678976"/>
        <c:axId val="0"/>
      </c:bar3DChart>
      <c:catAx>
        <c:axId val="1136774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sr-Latn-RS"/>
          </a:p>
        </c:txPr>
        <c:crossAx val="113678976"/>
        <c:crosses val="autoZero"/>
        <c:auto val="1"/>
        <c:lblAlgn val="ctr"/>
        <c:lblOffset val="100"/>
        <c:noMultiLvlLbl val="0"/>
      </c:catAx>
      <c:valAx>
        <c:axId val="1136789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367744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sr-Latn-R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>
                <a:solidFill>
                  <a:srgbClr val="7030A0"/>
                </a:solidFill>
              </a:defRPr>
            </a:pPr>
            <a:r>
              <a:rPr lang="hr-HR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Važnost edukacije o upalnim bolestima crijeva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Sheet6!$B$5</c:f>
              <c:strCache>
                <c:ptCount val="1"/>
                <c:pt idx="0">
                  <c:v>Da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Sheet6!$C$4:$H$4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Sheet6!$C$5:$H$5</c:f>
              <c:numCache>
                <c:formatCode>General</c:formatCode>
                <c:ptCount val="6"/>
                <c:pt idx="0">
                  <c:v>33</c:v>
                </c:pt>
                <c:pt idx="1">
                  <c:v>33</c:v>
                </c:pt>
                <c:pt idx="3">
                  <c:v>31</c:v>
                </c:pt>
                <c:pt idx="4">
                  <c:v>48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DF-478E-B592-BE3C5FC4CE10}"/>
            </c:ext>
          </c:extLst>
        </c:ser>
        <c:ser>
          <c:idx val="1"/>
          <c:order val="1"/>
          <c:tx>
            <c:strRef>
              <c:f>Sheet6!$B$6</c:f>
              <c:strCache>
                <c:ptCount val="1"/>
                <c:pt idx="0">
                  <c:v>ukupno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Sheet6!$C$4:$H$4</c:f>
              <c:strCache>
                <c:ptCount val="6"/>
                <c:pt idx="0">
                  <c:v>Zadar</c:v>
                </c:pt>
                <c:pt idx="1">
                  <c:v>Maruševac</c:v>
                </c:pt>
                <c:pt idx="3">
                  <c:v>Pula</c:v>
                </c:pt>
                <c:pt idx="4">
                  <c:v>Beograd</c:v>
                </c:pt>
                <c:pt idx="5">
                  <c:v>Maribor</c:v>
                </c:pt>
              </c:strCache>
            </c:strRef>
          </c:cat>
          <c:val>
            <c:numRef>
              <c:f>Sheet6!$C$6:$H$6</c:f>
              <c:numCache>
                <c:formatCode>General</c:formatCode>
                <c:ptCount val="6"/>
                <c:pt idx="0">
                  <c:v>37</c:v>
                </c:pt>
                <c:pt idx="1">
                  <c:v>42</c:v>
                </c:pt>
                <c:pt idx="3">
                  <c:v>38</c:v>
                </c:pt>
                <c:pt idx="4">
                  <c:v>59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DF-478E-B592-BE3C5FC4C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3804416"/>
        <c:axId val="113805952"/>
        <c:axId val="0"/>
      </c:bar3DChart>
      <c:catAx>
        <c:axId val="113804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sr-Latn-RS"/>
          </a:p>
        </c:txPr>
        <c:crossAx val="113805952"/>
        <c:crosses val="autoZero"/>
        <c:auto val="1"/>
        <c:lblAlgn val="ctr"/>
        <c:lblOffset val="100"/>
        <c:noMultiLvlLbl val="0"/>
      </c:catAx>
      <c:valAx>
        <c:axId val="1138059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38044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sr-Latn-R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20F0A984-0A35-482B-B669-A9FDF6CAF415}" type="datetimeFigureOut">
              <a:rPr lang="hr-HR" smtClean="0"/>
              <a:pPr/>
              <a:t>2.4.2019.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D3703BA9-BAF1-4ED8-9E8F-8AAABC17D21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6484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1A1D0063-E0EF-45B7-85EB-C15FED1F6639}" type="datetimeFigureOut">
              <a:rPr lang="hr-HR" smtClean="0"/>
              <a:pPr/>
              <a:t>2.4.2019.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8182" y="4813866"/>
            <a:ext cx="5505450" cy="3938617"/>
          </a:xfrm>
          <a:prstGeom prst="rect">
            <a:avLst/>
          </a:prstGeom>
        </p:spPr>
        <p:txBody>
          <a:bodyPr vert="horz" lIns="96478" tIns="48239" rIns="96478" bIns="48239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98102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356FEE7C-8D04-473B-9A13-C635FF57C5AB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955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647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Dobar dan!</a:t>
            </a:r>
          </a:p>
          <a:p>
            <a:r>
              <a:rPr lang="hr-HR" dirty="0"/>
              <a:t>Ja sam Luka, učenik Medicinske škole Ante </a:t>
            </a:r>
            <a:r>
              <a:rPr lang="hr-HR" dirty="0" err="1"/>
              <a:t>Kuzmanića</a:t>
            </a:r>
            <a:r>
              <a:rPr lang="hr-HR" dirty="0"/>
              <a:t> u Zadru.</a:t>
            </a:r>
          </a:p>
          <a:p>
            <a:r>
              <a:rPr lang="hr-HR" dirty="0"/>
              <a:t>Pred sam kraj prošlogodišnje E-medice dobili smo poziv iz Maribora od </a:t>
            </a:r>
            <a:r>
              <a:rPr lang="hr-HR" dirty="0" err="1">
                <a:solidFill>
                  <a:srgbClr val="FF0000"/>
                </a:solidFill>
              </a:rPr>
              <a:t>Tjaše</a:t>
            </a:r>
            <a:r>
              <a:rPr lang="hr-HR" dirty="0"/>
              <a:t>. Pozdrav </a:t>
            </a:r>
            <a:r>
              <a:rPr lang="hr-HR" dirty="0" err="1">
                <a:solidFill>
                  <a:srgbClr val="FF0000"/>
                </a:solidFill>
              </a:rPr>
              <a:t>Tjaši</a:t>
            </a:r>
            <a:r>
              <a:rPr lang="hr-HR" dirty="0">
                <a:solidFill>
                  <a:srgbClr val="FF0000"/>
                </a:solidFill>
              </a:rPr>
              <a:t>!</a:t>
            </a:r>
          </a:p>
          <a:p>
            <a:r>
              <a:rPr lang="hr-HR" i="1" dirty="0">
                <a:solidFill>
                  <a:srgbClr val="FF0000"/>
                </a:solidFill>
              </a:rPr>
              <a:t>Ja sam </a:t>
            </a:r>
            <a:r>
              <a:rPr lang="hr-HR" i="1" dirty="0" err="1">
                <a:solidFill>
                  <a:srgbClr val="FF0000"/>
                </a:solidFill>
              </a:rPr>
              <a:t>Tjaša</a:t>
            </a:r>
            <a:r>
              <a:rPr lang="hr-HR" i="1" dirty="0">
                <a:solidFill>
                  <a:srgbClr val="FF0000"/>
                </a:solidFill>
              </a:rPr>
              <a:t> i živim s </a:t>
            </a:r>
            <a:r>
              <a:rPr lang="hr-HR" i="1" dirty="0" err="1">
                <a:solidFill>
                  <a:srgbClr val="FF0000"/>
                </a:solidFill>
              </a:rPr>
              <a:t>Crohnovom</a:t>
            </a:r>
            <a:r>
              <a:rPr lang="hr-HR" i="1" dirty="0">
                <a:solidFill>
                  <a:srgbClr val="FF0000"/>
                </a:solidFill>
              </a:rPr>
              <a:t> bolesti. Htjela sam vidjeti koliko drugi znaju o mojoj bolesti.  I  ubrzo su se javili Dolores, Katarina, Iva, Hana, Matea, Nika, Laura i Ana.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41623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Škola Maruševec</a:t>
            </a:r>
            <a:r>
              <a:rPr lang="hr-HR" dirty="0"/>
              <a:t>: Krenuli smo zajedno istraživati kako je nastala Crohnova bolest. Crohnova bolest postala je poznata kad su je američki liječnici </a:t>
            </a:r>
            <a:r>
              <a:rPr lang="hr-HR" dirty="0" err="1"/>
              <a:t>Crohn</a:t>
            </a:r>
            <a:r>
              <a:rPr lang="hr-HR" dirty="0"/>
              <a:t>, </a:t>
            </a:r>
            <a:r>
              <a:rPr lang="hr-HR" dirty="0" err="1"/>
              <a:t>Ginsberg</a:t>
            </a:r>
            <a:r>
              <a:rPr lang="hr-HR" dirty="0"/>
              <a:t> i </a:t>
            </a:r>
            <a:r>
              <a:rPr lang="hr-HR" dirty="0" err="1"/>
              <a:t>Oppenheimer</a:t>
            </a:r>
            <a:r>
              <a:rPr lang="hr-HR" dirty="0"/>
              <a:t> opisali u časopisu JAMA, međutim, izvješća o prvim simptomima postoje još iz 850. godine prije  Krista. Sve veći broj mladih ljudi se javljao liječnicima zbog bolova sličnim upali crvuljka.  Zbog sličnosti simptoma  u to vrijeme smatralo se da je Crohnova bolest i ulcerozni kolitis ista bolest. </a:t>
            </a:r>
            <a:r>
              <a:rPr lang="hr-HR" b="1" dirty="0" err="1"/>
              <a:t>Tjaša</a:t>
            </a:r>
            <a:r>
              <a:rPr lang="hr-HR" b="1" dirty="0"/>
              <a:t>, kako se bolest kod tebe manifestirala? 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760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Tjaša</a:t>
            </a:r>
            <a:r>
              <a:rPr lang="hr-HR" dirty="0"/>
              <a:t> objašnjava koje je simptome i znakove bolesti imala i kad su se pojavili…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8081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Maruševec:</a:t>
            </a:r>
            <a:r>
              <a:rPr lang="hr-HR" dirty="0"/>
              <a:t> </a:t>
            </a:r>
            <a:r>
              <a:rPr lang="hr-HR" dirty="0" err="1"/>
              <a:t>Tjaša</a:t>
            </a:r>
            <a:r>
              <a:rPr lang="hr-HR" dirty="0"/>
              <a:t>, koliko ti bolest ograničava svakodnevne  aktivnosti ? </a:t>
            </a:r>
            <a:r>
              <a:rPr lang="hr-HR" dirty="0" err="1"/>
              <a:t>Tjaša</a:t>
            </a:r>
            <a:r>
              <a:rPr lang="hr-HR" dirty="0"/>
              <a:t> odgovara …. </a:t>
            </a:r>
          </a:p>
          <a:p>
            <a:r>
              <a:rPr lang="hr-HR" b="1" dirty="0"/>
              <a:t>Maruševec: </a:t>
            </a:r>
            <a:r>
              <a:rPr lang="hr-HR" dirty="0"/>
              <a:t>Kako se tvoje kolege odnose prema tvojoj bolesti i potrebama? </a:t>
            </a:r>
            <a:r>
              <a:rPr lang="hr-HR" dirty="0" err="1"/>
              <a:t>Tjaša</a:t>
            </a:r>
            <a:r>
              <a:rPr lang="hr-HR" dirty="0"/>
              <a:t> odgovara…</a:t>
            </a:r>
          </a:p>
          <a:p>
            <a:r>
              <a:rPr lang="hr-HR" b="1" dirty="0"/>
              <a:t>Maruševec:</a:t>
            </a:r>
            <a:r>
              <a:rPr lang="hr-HR" dirty="0"/>
              <a:t> Koje su mogućnosti liječenja bolesti? </a:t>
            </a:r>
            <a:r>
              <a:rPr lang="hr-HR" dirty="0" err="1"/>
              <a:t>Tjaša</a:t>
            </a:r>
            <a:r>
              <a:rPr lang="hr-HR" dirty="0"/>
              <a:t> odgovara…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275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Pula</a:t>
            </a:r>
            <a:r>
              <a:rPr lang="hr-HR" dirty="0"/>
              <a:t>: Saznali smo da točan razlog nastanka bolest nije poznat, poznato je da  se bolest javlja češće u određenim obiteljima, što ukazuje na genetsku podlogu, postoji vjerojatnost da je mutacija  gena NOD2/CARDA 15 na 16 kromosomu povezana s većim rizikom od Crohnove bolesti. Trenutno se istražuje sedam podložnih  gena. 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68635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4783">
              <a:defRPr/>
            </a:pPr>
            <a:r>
              <a:rPr lang="hr-HR" dirty="0"/>
              <a:t> </a:t>
            </a:r>
            <a:r>
              <a:rPr lang="hr-HR" b="1" dirty="0" err="1"/>
              <a:t>Maruševac</a:t>
            </a:r>
            <a:r>
              <a:rPr lang="hr-HR" b="1" dirty="0"/>
              <a:t>:  </a:t>
            </a:r>
            <a:r>
              <a:rPr lang="hr-HR" dirty="0"/>
              <a:t>U svijetu od </a:t>
            </a:r>
            <a:r>
              <a:rPr lang="hr-HR" dirty="0" err="1"/>
              <a:t>Crohnove</a:t>
            </a:r>
            <a:r>
              <a:rPr lang="hr-HR" dirty="0"/>
              <a:t> bolesti  boluje 5 milijuna ljudi, U Hrvatskoj oko 5 000, u Srbiji oko 8 000 oboljelih, u Sloveniji ..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88C17-FD8A-4B66-A529-E9F230EC8ECC}" type="slidenum">
              <a:rPr lang="hr-HR" smtClean="0"/>
              <a:pPr/>
              <a:t>9</a:t>
            </a:fld>
            <a:endParaRPr lang="hr-H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b="1" dirty="0"/>
              <a:t>Pula:</a:t>
            </a:r>
            <a:r>
              <a:rPr lang="hr-HR" dirty="0"/>
              <a:t>  O </a:t>
            </a:r>
            <a:r>
              <a:rPr lang="hr-HR" dirty="0" err="1"/>
              <a:t>Crohnovoj</a:t>
            </a:r>
            <a:r>
              <a:rPr lang="hr-HR" dirty="0"/>
              <a:t> bolesti napisano je na stotine  znanstvenih  i stručnih radova. Bolesnici imaju podršku u Udrugama koje su sami osnovali, imaju svoje web stranice i pisane brošure i upute za bolesnike.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88C17-FD8A-4B66-A529-E9F230EC8ECC}" type="slidenum">
              <a:rPr lang="hr-HR" smtClean="0"/>
              <a:pPr/>
              <a:t>10</a:t>
            </a:fld>
            <a:endParaRPr lang="hr-H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4783">
              <a:defRPr/>
            </a:pPr>
            <a:r>
              <a:rPr lang="hr-HR" b="1" dirty="0"/>
              <a:t>Pula:</a:t>
            </a:r>
            <a:r>
              <a:rPr lang="hr-HR" dirty="0"/>
              <a:t> U svijetu se simbolično obilježava Dan upalnih bolesti crijeva. Posebno je značajan događaj iz 2016. godine kada su se osvjetljavale kulturne znamenitosti u gradovima svijeta. Tako su bili osvijetljeni slapovi </a:t>
            </a:r>
            <a:r>
              <a:rPr lang="hr-HR" dirty="0" err="1"/>
              <a:t>Niagare</a:t>
            </a:r>
            <a:r>
              <a:rPr lang="hr-HR" dirty="0"/>
              <a:t>, toranj u </a:t>
            </a:r>
            <a:r>
              <a:rPr lang="hr-HR" dirty="0" err="1"/>
              <a:t>Pisi</a:t>
            </a:r>
            <a:r>
              <a:rPr lang="hr-HR" dirty="0"/>
              <a:t>, </a:t>
            </a:r>
            <a:r>
              <a:rPr lang="hr-HR" dirty="0" err="1"/>
              <a:t>Postojnska</a:t>
            </a:r>
            <a:r>
              <a:rPr lang="hr-HR" dirty="0"/>
              <a:t> jama i divovske dizalice Uljanika u Puli</a:t>
            </a:r>
            <a:r>
              <a:rPr lang="hr-HR" b="1" u="sng" dirty="0">
                <a:solidFill>
                  <a:srgbClr val="C00000"/>
                </a:solidFill>
              </a:rPr>
              <a:t>… (na ovom slajdu će slike dolaziti jedna  za drugom radi efekta)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88C17-FD8A-4B66-A529-E9F230EC8ECC}" type="slidenum">
              <a:rPr lang="hr-HR" smtClean="0"/>
              <a:pPr/>
              <a:t>11</a:t>
            </a:fld>
            <a:endParaRPr lang="hr-H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Pula: </a:t>
            </a:r>
            <a:r>
              <a:rPr lang="hr-HR" dirty="0"/>
              <a:t>U svijetu se 19. 5. tradicionalno obilježava  Dan upalnih bolesti crijeva kako bi se podigla razina svjesnosti o ovoj teškoj nezaraznoj, kroničnoj, neizlječivoj bolesti. Mi smo se priključili obilježavanju Dana upalnih bolesti crijeva sudjelovanjem na trgovima, obilascima Odjela za gastroenterologiju i Udruga bolesnika oboljelih  od upalnih bolesti crijeva.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94606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Beograd: </a:t>
            </a:r>
            <a:r>
              <a:rPr lang="hr-HR" dirty="0"/>
              <a:t>Krenuli smo istraživati koliko naši vršnjaci i kolege u školi znaju o Crohnovoj bolesti. </a:t>
            </a:r>
          </a:p>
          <a:p>
            <a:r>
              <a:rPr lang="hr-HR" dirty="0"/>
              <a:t>Istraživanje smo proveli u dva razreda svih škola sudionica. Rezultati su pokazali da najveći broj učenika iznalazi da upalne bolesti  crijeva utječu na radnu atmosferu.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2382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Beograd: </a:t>
            </a:r>
            <a:r>
              <a:rPr lang="hr-HR" dirty="0"/>
              <a:t>Također većina učenika iznalazi važnost prehrane kod upalnih bolesti crijeva.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7158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Beograd :</a:t>
            </a:r>
            <a:r>
              <a:rPr lang="hr-HR" dirty="0"/>
              <a:t> Najveći dio učenika se slaže da upalne bolesti crijeva nisu zarazne bolesti.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7190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Beograd:</a:t>
            </a:r>
            <a:r>
              <a:rPr lang="hr-HR" dirty="0"/>
              <a:t> Učenici većim dijelom iznalaze i važnost informacija o upalnim bolestima crijeva.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1249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Beograd: </a:t>
            </a:r>
            <a:r>
              <a:rPr lang="hr-HR" dirty="0"/>
              <a:t>Svi smo se složili da je važno poznavati informacije o upalnim bolestima crijeva kao i o važnosti edukacije. 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59838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>
                <a:solidFill>
                  <a:schemeClr val="tx1"/>
                </a:solidFill>
              </a:rPr>
              <a:t>Zadar:  </a:t>
            </a:r>
            <a:r>
              <a:rPr lang="hr-HR" b="0" dirty="0">
                <a:solidFill>
                  <a:schemeClr val="tx1"/>
                </a:solidFill>
              </a:rPr>
              <a:t>N</a:t>
            </a:r>
            <a:r>
              <a:rPr lang="hr-HR" dirty="0"/>
              <a:t>akon prikupljenih informacija krenuli smo podijeliti naša znanja, organizirali smo predavanja u prvim i drugim razredima s ciljem edukacije i podizanja razine svijesti mladih o važnosti ranog prepoznavanja znakova i simptoma Crohnove bolesti. Učenici su pokazali velik interes i naučeno pokazali u kvizu znanja. 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3479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Maruševec:</a:t>
            </a:r>
            <a:r>
              <a:rPr lang="hr-HR" dirty="0"/>
              <a:t> Kako bi i drugi saznali više osmislili smo brošure “Mladi i Crohnova bolest”, „Život s Crohnovom bolesti”, “ Što mogu jesti” i izradili plakat. Te materijale možete dobiti na našem štandu.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5447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Maribor:</a:t>
            </a:r>
            <a:r>
              <a:rPr lang="hr-HR" dirty="0"/>
              <a:t> Na našem štandu također možete dobiti pismo koje je napisala naša učenica Josipa u kojem iznosi svoja iskustva u borbi s </a:t>
            </a:r>
            <a:r>
              <a:rPr lang="hr-HR" dirty="0" err="1"/>
              <a:t>Crohnovom</a:t>
            </a:r>
            <a:r>
              <a:rPr lang="hr-HR" dirty="0"/>
              <a:t> bolesti!</a:t>
            </a:r>
          </a:p>
          <a:p>
            <a:r>
              <a:rPr lang="hr-HR" b="1" dirty="0"/>
              <a:t>Beograd: </a:t>
            </a:r>
            <a:r>
              <a:rPr lang="hr-HR" dirty="0"/>
              <a:t>Čitaju završni dio pisma za kraj i pozivaju na štand po promotivne materijale.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EE7C-8D04-473B-9A13-C635FF57C5AB}" type="slidenum">
              <a:rPr lang="hr-HR" smtClean="0"/>
              <a:pPr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1003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 hasCustomPrompt="1"/>
          </p:nvPr>
        </p:nvSpPr>
        <p:spPr>
          <a:xfrm>
            <a:off x="1835696" y="692696"/>
            <a:ext cx="7196336" cy="183006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hr-HR" dirty="0"/>
              <a:t>Uredite naslov projekta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 hasCustomPrompt="1"/>
          </p:nvPr>
        </p:nvSpPr>
        <p:spPr>
          <a:xfrm>
            <a:off x="1403648" y="414908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r-HR" dirty="0"/>
              <a:t>Škole 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2136" y="6525344"/>
            <a:ext cx="2133600" cy="260648"/>
          </a:xfrm>
        </p:spPr>
        <p:txBody>
          <a:bodyPr/>
          <a:lstStyle>
            <a:lvl1pPr>
              <a:defRPr b="1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s-ES" altLang="sr-Latn-RS" dirty="0"/>
          </a:p>
        </p:txBody>
      </p:sp>
      <p:sp>
        <p:nvSpPr>
          <p:cNvPr id="7" name="TekstniOkvir 6"/>
          <p:cNvSpPr txBox="1"/>
          <p:nvPr userDrawn="1"/>
        </p:nvSpPr>
        <p:spPr>
          <a:xfrm>
            <a:off x="8100392" y="6597352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100" b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</a:t>
            </a:r>
            <a:r>
              <a:rPr lang="hr-HR" sz="1100" b="0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medica.hr</a:t>
            </a:r>
            <a:endParaRPr lang="hr-HR" sz="1200" b="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721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 dirty="0"/>
          </a:p>
        </p:txBody>
      </p:sp>
    </p:spTree>
    <p:extLst>
      <p:ext uri="{BB962C8B-B14F-4D97-AF65-F5344CB8AC3E}">
        <p14:creationId xmlns:p14="http://schemas.microsoft.com/office/powerpoint/2010/main" val="307917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2924944"/>
            <a:ext cx="7772400" cy="29523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83568" y="1052736"/>
            <a:ext cx="7772400" cy="187220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51693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4982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19289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4982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stilove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stilove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02275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50452-EE59-455E-8BC9-F4D6F5AAA697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76147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F577-2604-4650-A126-165DA9BB3429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504781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55FAF-1805-4A31-BB1A-D00D14A7A589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0121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160000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84982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30037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904656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904656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351916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2656"/>
            <a:ext cx="8229600" cy="108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dirty="0"/>
              <a:t>Uredite naslov </a:t>
            </a:r>
            <a:r>
              <a:rPr lang="hr-HR" altLang="sr-Latn-RS" dirty="0" err="1"/>
              <a:t>slidea</a:t>
            </a:r>
            <a:r>
              <a:rPr lang="es-ES" altLang="sr-Latn-RS" dirty="0"/>
              <a:t>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dirty="0"/>
              <a:t>Uredite natuknicu teksta</a:t>
            </a:r>
            <a:endParaRPr lang="es-ES" altLang="sr-Latn-RS" dirty="0"/>
          </a:p>
          <a:p>
            <a:pPr lvl="1"/>
            <a:r>
              <a:rPr lang="hr-HR" altLang="sr-Latn-RS" dirty="0"/>
              <a:t>Drugi nivo</a:t>
            </a:r>
            <a:endParaRPr lang="es-ES" altLang="sr-Latn-RS" dirty="0"/>
          </a:p>
          <a:p>
            <a:pPr lvl="2"/>
            <a:r>
              <a:rPr lang="hr-HR" altLang="sr-Latn-RS" dirty="0"/>
              <a:t>Treći nivo</a:t>
            </a:r>
            <a:endParaRPr lang="es-ES" altLang="sr-Latn-RS" dirty="0"/>
          </a:p>
          <a:p>
            <a:pPr lvl="3"/>
            <a:r>
              <a:rPr lang="hr-HR" altLang="sr-Latn-RS" dirty="0"/>
              <a:t>Četvrti nivo</a:t>
            </a:r>
            <a:endParaRPr lang="es-ES" altLang="sr-Latn-RS" dirty="0"/>
          </a:p>
          <a:p>
            <a:pPr lvl="4"/>
            <a:r>
              <a:rPr lang="hr-HR" altLang="sr-Latn-RS" dirty="0"/>
              <a:t>ostali nivoi</a:t>
            </a:r>
            <a:endParaRPr lang="es-ES" altLang="sr-Latn-R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352"/>
            <a:ext cx="21336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s-ES" altLang="sr-Latn-RS" dirty="0"/>
          </a:p>
        </p:txBody>
      </p:sp>
      <p:sp>
        <p:nvSpPr>
          <p:cNvPr id="2" name="TekstniOkvir 1"/>
          <p:cNvSpPr txBox="1"/>
          <p:nvPr userDrawn="1"/>
        </p:nvSpPr>
        <p:spPr>
          <a:xfrm>
            <a:off x="8028384" y="6597352"/>
            <a:ext cx="1011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>
                <a:solidFill>
                  <a:schemeClr val="bg1"/>
                </a:solidFill>
              </a:rPr>
              <a:t>E-</a:t>
            </a:r>
            <a:r>
              <a:rPr lang="hr-HR" sz="1200" dirty="0" err="1">
                <a:solidFill>
                  <a:schemeClr val="bg1"/>
                </a:solidFill>
              </a:rPr>
              <a:t>medica.hr</a:t>
            </a:r>
            <a:endParaRPr lang="hr-HR" sz="14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99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aseline="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aseline="0">
          <a:solidFill>
            <a:srgbClr val="000099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9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9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9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214282" y="1643050"/>
            <a:ext cx="7358114" cy="5072098"/>
          </a:xfrm>
          <a:noFill/>
        </p:spPr>
        <p:txBody>
          <a:bodyPr/>
          <a:lstStyle/>
          <a:p>
            <a:pPr algn="l" eaLnBrk="1" hangingPunct="1"/>
            <a:r>
              <a:rPr lang="hr-H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Škole sudionice projekta:</a:t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dirty="0"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Medicinska škola Ante </a:t>
            </a:r>
            <a:r>
              <a:rPr lang="hr-HR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Kuzmanića</a:t>
            </a: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Zadar</a:t>
            </a:r>
            <a:b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Srednja zdravstvena </a:t>
            </a:r>
            <a:r>
              <a:rPr lang="hr-HR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kozmetična</a:t>
            </a: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šola Maribor</a:t>
            </a:r>
            <a:b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Zubotehnička škola Beograd</a:t>
            </a:r>
            <a:b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Srednja škola u </a:t>
            </a:r>
            <a:r>
              <a:rPr lang="hr-HR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Maruševcu</a:t>
            </a: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 pravom javnosti</a:t>
            </a:r>
            <a:b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r-H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Medicinska škola Pula</a:t>
            </a:r>
            <a:endParaRPr lang="es-ES" altLang="sr-Latn-R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Rectangle 122"/>
          <p:cNvSpPr>
            <a:spLocks noChangeArrowheads="1"/>
          </p:cNvSpPr>
          <p:nvPr/>
        </p:nvSpPr>
        <p:spPr bwMode="auto">
          <a:xfrm>
            <a:off x="899592" y="5733256"/>
            <a:ext cx="7776864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000" b="1" dirty="0">
                <a:solidFill>
                  <a:srgbClr val="000099"/>
                </a:solidFill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sr-Latn-RS" sz="2000" b="1" dirty="0">
              <a:solidFill>
                <a:srgbClr val="000099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096" y="4214818"/>
            <a:ext cx="1572904" cy="24264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0298" y="1714488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Život s </a:t>
            </a:r>
            <a:r>
              <a:rPr lang="hr-HR" sz="3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Crohnovom</a:t>
            </a:r>
            <a:r>
              <a:rPr lang="hr-HR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bolesti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Učenici: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1. Luka Čurković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Medicinska škola Ante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Kuzmanića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- Zadar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2. Dolores Brkić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Medicinska škola Ante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Kuzmanića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– Zadar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. Iva </a:t>
            </a:r>
            <a:r>
              <a:rPr lang="hr-HR" sz="1800" b="1" dirty="0" err="1">
                <a:latin typeface="Times New Roman" pitchFamily="18" charset="0"/>
                <a:cs typeface="Times New Roman" pitchFamily="18" charset="0"/>
              </a:rPr>
              <a:t>Nasović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Zubotehnička škola Beograd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. Hana </a:t>
            </a:r>
            <a:r>
              <a:rPr lang="hr-HR" sz="1800" b="1" dirty="0" err="1">
                <a:latin typeface="Times New Roman" pitchFamily="18" charset="0"/>
                <a:cs typeface="Times New Roman" pitchFamily="18" charset="0"/>
              </a:rPr>
              <a:t>Melnjak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Srednja škola u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Maruševcu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s pravom javnosti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. Matea Jovanović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Srednja škola u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Maruševcu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s pravom javnosti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r-HR" sz="1800" b="1" dirty="0" err="1">
                <a:latin typeface="Times New Roman" pitchFamily="18" charset="0"/>
                <a:cs typeface="Times New Roman" pitchFamily="18" charset="0"/>
              </a:rPr>
              <a:t>Tjaša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1800" b="1" dirty="0" err="1">
                <a:latin typeface="Times New Roman" pitchFamily="18" charset="0"/>
                <a:cs typeface="Times New Roman" pitchFamily="18" charset="0"/>
              </a:rPr>
              <a:t>Draškovič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Srednja zdravstvena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kozmetična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šola Maribor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. Nika </a:t>
            </a:r>
            <a:r>
              <a:rPr lang="hr-HR" sz="1800" b="1" dirty="0" err="1">
                <a:latin typeface="Times New Roman" pitchFamily="18" charset="0"/>
                <a:cs typeface="Times New Roman" pitchFamily="18" charset="0"/>
              </a:rPr>
              <a:t>Repnik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Srednja zdravstvena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1800" dirty="0" err="1">
                <a:latin typeface="Times New Roman" pitchFamily="18" charset="0"/>
                <a:cs typeface="Times New Roman" pitchFamily="18" charset="0"/>
              </a:rPr>
              <a:t>kozmetična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 šola Maribor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hr-HR" sz="1800" b="1" dirty="0">
                <a:latin typeface="Times New Roman" pitchFamily="18" charset="0"/>
                <a:cs typeface="Times New Roman" pitchFamily="18" charset="0"/>
              </a:rPr>
              <a:t>. Ana </a:t>
            </a:r>
            <a:r>
              <a:rPr lang="hr-HR" sz="1800" b="1" dirty="0" err="1">
                <a:latin typeface="Times New Roman" pitchFamily="18" charset="0"/>
                <a:cs typeface="Times New Roman" pitchFamily="18" charset="0"/>
              </a:rPr>
              <a:t>Hrgota</a:t>
            </a:r>
            <a:r>
              <a:rPr lang="hr-HR" sz="1800" dirty="0">
                <a:latin typeface="Times New Roman" pitchFamily="18" charset="0"/>
                <a:cs typeface="Times New Roman" pitchFamily="18" charset="0"/>
              </a:rPr>
              <a:t>, Medicinska škola Pula</a:t>
            </a:r>
          </a:p>
          <a:p>
            <a:pPr>
              <a:buNone/>
            </a:pPr>
            <a:endParaRPr lang="hr-HR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imes New Roman" pitchFamily="18" charset="0"/>
                <a:cs typeface="Times New Roman" pitchFamily="18" charset="0"/>
              </a:rPr>
              <a:t>Ciljevi projekta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800" dirty="0">
                <a:latin typeface="Times New Roman" pitchFamily="18" charset="0"/>
                <a:cs typeface="Times New Roman" pitchFamily="18" charset="0"/>
              </a:rPr>
              <a:t>Ukazati na značaj i zastupljenost bolesti među mlađom populacijom</a:t>
            </a:r>
          </a:p>
          <a:p>
            <a:r>
              <a:rPr lang="hr-HR" sz="2800" dirty="0">
                <a:latin typeface="Times New Roman" pitchFamily="18" charset="0"/>
                <a:cs typeface="Times New Roman" pitchFamily="18" charset="0"/>
              </a:rPr>
              <a:t>Poticati prosvjećenost mladih u smjeru prepoznavanja znakova i simptoma bolesti</a:t>
            </a:r>
          </a:p>
          <a:p>
            <a:r>
              <a:rPr lang="hr-HR" sz="2800" dirty="0">
                <a:latin typeface="Times New Roman" pitchFamily="18" charset="0"/>
                <a:cs typeface="Times New Roman" pitchFamily="18" charset="0"/>
              </a:rPr>
              <a:t>Doprinijeti edukaciji mladih o očuvanju zdravlja putem zdravog načina života</a:t>
            </a:r>
          </a:p>
          <a:p>
            <a:r>
              <a:rPr lang="hr-HR" sz="2800" dirty="0">
                <a:latin typeface="Times New Roman" pitchFamily="18" charset="0"/>
                <a:cs typeface="Times New Roman" pitchFamily="18" charset="0"/>
              </a:rPr>
              <a:t>Senzibilizirati javnost o potrebama uključenosti šire društvene zajednice u smjeru olakšanja života oboljelih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03709"/>
            <a:ext cx="8229600" cy="981075"/>
          </a:xfrm>
        </p:spPr>
        <p:txBody>
          <a:bodyPr/>
          <a:lstStyle/>
          <a:p>
            <a:pPr eaLnBrk="1" hangingPunct="1"/>
            <a:endParaRPr lang="sr-Latn-RS" altLang="sr-Latn-RS" dirty="0"/>
          </a:p>
        </p:txBody>
      </p:sp>
      <p:pic>
        <p:nvPicPr>
          <p:cNvPr id="9" name="Picture 8" descr="Iva 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1802" y="500042"/>
            <a:ext cx="2928958" cy="2928958"/>
          </a:xfrm>
          <a:prstGeom prst="wedgeEllipseCallou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luk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728"/>
            <a:ext cx="3071802" cy="3143272"/>
          </a:xfrm>
          <a:prstGeom prst="irregularSeal1">
            <a:avLst/>
          </a:prstGeom>
          <a:ln>
            <a:solidFill>
              <a:srgbClr val="FFC000"/>
            </a:solidFill>
          </a:ln>
        </p:spPr>
      </p:pic>
      <p:pic>
        <p:nvPicPr>
          <p:cNvPr id="11" name="Content Placeholder 10" descr="dolores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143636" y="571480"/>
            <a:ext cx="2571768" cy="2928958"/>
          </a:xfrm>
          <a:prstGeom prst="star12">
            <a:avLst/>
          </a:prstGeom>
          <a:ln>
            <a:solidFill>
              <a:srgbClr val="FF0000"/>
            </a:solidFill>
          </a:ln>
        </p:spPr>
      </p:pic>
      <p:pic>
        <p:nvPicPr>
          <p:cNvPr id="8" name="Slika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3248"/>
            <a:ext cx="3819274" cy="2887552"/>
          </a:xfrm>
          <a:prstGeom prst="cloudCallout">
            <a:avLst/>
          </a:prstGeom>
        </p:spPr>
      </p:pic>
      <p:pic>
        <p:nvPicPr>
          <p:cNvPr id="10" name="Picture 9" descr="p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28992" y="3286124"/>
            <a:ext cx="2143122" cy="2857496"/>
          </a:xfrm>
          <a:prstGeom prst="heart">
            <a:avLst/>
          </a:prstGeom>
        </p:spPr>
      </p:pic>
      <p:pic>
        <p:nvPicPr>
          <p:cNvPr id="12" name="Picture 11" descr="p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57818" y="3214686"/>
            <a:ext cx="2000264" cy="2857496"/>
          </a:xfrm>
          <a:prstGeom prst="heart">
            <a:avLst/>
          </a:prstGeom>
        </p:spPr>
      </p:pic>
      <p:pic>
        <p:nvPicPr>
          <p:cNvPr id="13" name="Picture 12" descr="P 1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43768" y="3214686"/>
            <a:ext cx="2000232" cy="3000396"/>
          </a:xfrm>
          <a:prstGeom prst="star32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03709"/>
            <a:ext cx="8229600" cy="981075"/>
          </a:xfrm>
        </p:spPr>
        <p:txBody>
          <a:bodyPr/>
          <a:lstStyle/>
          <a:p>
            <a:pPr eaLnBrk="1" hangingPunct="1"/>
            <a:r>
              <a:rPr lang="sr-Latn-RS" altLang="sr-Latn-R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Krenuli smo zajedno…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/>
          <a:lstStyle/>
          <a:p>
            <a:pPr eaLnBrk="1" hangingPunct="1"/>
            <a:r>
              <a:rPr lang="sr-Latn-RS" altLang="sr-Latn-RS" sz="2600" dirty="0" err="1"/>
              <a:t>Povijest</a:t>
            </a:r>
            <a:r>
              <a:rPr lang="sr-Latn-RS" altLang="sr-Latn-RS" sz="2600" dirty="0"/>
              <a:t> </a:t>
            </a:r>
            <a:r>
              <a:rPr lang="sr-Latn-RS" altLang="sr-Latn-RS" sz="2600" dirty="0" err="1"/>
              <a:t>Crohnove</a:t>
            </a:r>
            <a:r>
              <a:rPr lang="sr-Latn-RS" altLang="sr-Latn-RS" sz="2600" dirty="0"/>
              <a:t> bolesti:</a:t>
            </a:r>
          </a:p>
          <a:p>
            <a:pPr eaLnBrk="1" hangingPunct="1"/>
            <a:r>
              <a:rPr lang="sr-Latn-RS" altLang="sr-Latn-RS" sz="2600" dirty="0"/>
              <a:t>opis bolesti iz 850. godine prije </a:t>
            </a:r>
            <a:r>
              <a:rPr lang="sr-Latn-RS" altLang="sr-Latn-RS" sz="2600" dirty="0" err="1"/>
              <a:t>Krista</a:t>
            </a:r>
            <a:endParaRPr lang="sr-Latn-RS" altLang="sr-Latn-RS" sz="2600" dirty="0"/>
          </a:p>
          <a:p>
            <a:pPr eaLnBrk="1" hangingPunct="1"/>
            <a:r>
              <a:rPr lang="sr-Latn-RS" altLang="sr-Latn-RS" sz="2600" dirty="0"/>
              <a:t>1932. godine bolest opisuju </a:t>
            </a:r>
            <a:r>
              <a:rPr lang="sr-Latn-RS" altLang="sr-Latn-RS" sz="2600" dirty="0" err="1"/>
              <a:t>Crohn</a:t>
            </a:r>
            <a:r>
              <a:rPr lang="sr-Latn-RS" altLang="sr-Latn-RS" sz="2600" dirty="0"/>
              <a:t>, </a:t>
            </a:r>
            <a:r>
              <a:rPr lang="sr-Latn-RS" altLang="sr-Latn-RS" sz="2600" dirty="0" err="1"/>
              <a:t>Ginsberg</a:t>
            </a:r>
            <a:r>
              <a:rPr lang="sr-Latn-RS" altLang="sr-Latn-RS" sz="2600" dirty="0"/>
              <a:t> i </a:t>
            </a:r>
            <a:r>
              <a:rPr lang="sr-Latn-RS" altLang="sr-Latn-RS" sz="2600" dirty="0" err="1"/>
              <a:t>Oppenheimer</a:t>
            </a:r>
            <a:r>
              <a:rPr lang="sr-Latn-RS" altLang="sr-Latn-RS" sz="2600" dirty="0"/>
              <a:t> u </a:t>
            </a:r>
            <a:r>
              <a:rPr lang="sr-Latn-RS" altLang="sr-Latn-RS" sz="2600" i="1" dirty="0" err="1"/>
              <a:t>Journal</a:t>
            </a:r>
            <a:r>
              <a:rPr lang="sr-Latn-RS" altLang="sr-Latn-RS" sz="2600" i="1" dirty="0"/>
              <a:t> </a:t>
            </a:r>
            <a:r>
              <a:rPr lang="sr-Latn-RS" altLang="sr-Latn-RS" sz="2600" i="1" dirty="0" err="1"/>
              <a:t>of</a:t>
            </a:r>
            <a:r>
              <a:rPr lang="sr-Latn-RS" altLang="sr-Latn-RS" sz="2600" i="1" dirty="0"/>
              <a:t> </a:t>
            </a:r>
            <a:r>
              <a:rPr lang="sr-Latn-RS" altLang="sr-Latn-RS" sz="2600" i="1" dirty="0" err="1"/>
              <a:t>American</a:t>
            </a:r>
            <a:r>
              <a:rPr lang="sr-Latn-RS" altLang="sr-Latn-RS" sz="2600" i="1" dirty="0"/>
              <a:t> </a:t>
            </a:r>
            <a:r>
              <a:rPr lang="sr-Latn-RS" altLang="sr-Latn-RS" sz="2600" i="1" dirty="0" err="1"/>
              <a:t>Medical</a:t>
            </a:r>
            <a:r>
              <a:rPr lang="sr-Latn-RS" altLang="sr-Latn-RS" sz="2600" i="1" dirty="0"/>
              <a:t> </a:t>
            </a:r>
            <a:r>
              <a:rPr lang="sr-Latn-RS" altLang="sr-Latn-RS" sz="2600" i="1" dirty="0" err="1"/>
              <a:t>Association</a:t>
            </a:r>
            <a:r>
              <a:rPr lang="sr-Latn-RS" altLang="sr-Latn-RS" sz="2600" i="1" dirty="0"/>
              <a:t>.</a:t>
            </a:r>
          </a:p>
          <a:p>
            <a:pPr eaLnBrk="1" hangingPunct="1"/>
            <a:endParaRPr lang="sr-Latn-RS" altLang="sr-Latn-RS" sz="2600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789040"/>
            <a:ext cx="4320480" cy="2885303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68" y="726227"/>
            <a:ext cx="1166515" cy="180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3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03709"/>
            <a:ext cx="8229600" cy="981075"/>
          </a:xfrm>
        </p:spPr>
        <p:txBody>
          <a:bodyPr/>
          <a:lstStyle/>
          <a:p>
            <a:pPr eaLnBrk="1" hangingPunct="1"/>
            <a:r>
              <a:rPr lang="sr-Latn-RS" altLang="sr-Latn-R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Klinička slika bolesti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/>
          <a:lstStyle/>
          <a:p>
            <a:pPr eaLnBrk="1" hangingPunct="1"/>
            <a:r>
              <a:rPr lang="sr-Latn-RS" altLang="sr-Latn-RS" dirty="0">
                <a:latin typeface="Times New Roman" pitchFamily="18" charset="0"/>
                <a:cs typeface="Times New Roman" pitchFamily="18" charset="0"/>
              </a:rPr>
              <a:t>proljev</a:t>
            </a:r>
          </a:p>
          <a:p>
            <a:pPr eaLnBrk="1" hangingPunct="1"/>
            <a:r>
              <a:rPr lang="sr-Latn-RS" altLang="sr-Latn-RS" dirty="0">
                <a:latin typeface="Times New Roman" pitchFamily="18" charset="0"/>
                <a:cs typeface="Times New Roman" pitchFamily="18" charset="0"/>
              </a:rPr>
              <a:t>bol u trbuhu</a:t>
            </a:r>
          </a:p>
          <a:p>
            <a:pPr eaLnBrk="1" hangingPunct="1"/>
            <a:r>
              <a:rPr lang="sr-Latn-RS" altLang="sr-Latn-RS" dirty="0">
                <a:latin typeface="Times New Roman" pitchFamily="18" charset="0"/>
                <a:cs typeface="Times New Roman" pitchFamily="18" charset="0"/>
              </a:rPr>
              <a:t>gubitak </a:t>
            </a:r>
            <a:r>
              <a:rPr lang="sr-Latn-RS" altLang="sr-Latn-RS" dirty="0" err="1">
                <a:latin typeface="Times New Roman" pitchFamily="18" charset="0"/>
                <a:cs typeface="Times New Roman" pitchFamily="18" charset="0"/>
              </a:rPr>
              <a:t>tjelesne</a:t>
            </a:r>
            <a:r>
              <a:rPr lang="sr-Latn-RS" altLang="sr-Latn-RS" dirty="0">
                <a:latin typeface="Times New Roman" pitchFamily="18" charset="0"/>
                <a:cs typeface="Times New Roman" pitchFamily="18" charset="0"/>
              </a:rPr>
              <a:t> mase</a:t>
            </a:r>
          </a:p>
          <a:p>
            <a:pPr eaLnBrk="1" hangingPunct="1"/>
            <a:r>
              <a:rPr lang="sr-Latn-RS" altLang="sr-Latn-RS" dirty="0">
                <a:latin typeface="Times New Roman" pitchFamily="18" charset="0"/>
                <a:cs typeface="Times New Roman" pitchFamily="18" charset="0"/>
              </a:rPr>
              <a:t>vrućica</a:t>
            </a:r>
          </a:p>
          <a:p>
            <a:pPr eaLnBrk="1" hangingPunct="1"/>
            <a:r>
              <a:rPr lang="sr-Latn-RS" altLang="sr-Latn-RS" dirty="0">
                <a:latin typeface="Times New Roman" pitchFamily="18" charset="0"/>
                <a:cs typeface="Times New Roman" pitchFamily="18" charset="0"/>
              </a:rPr>
              <a:t>krvarenj</a:t>
            </a:r>
            <a:r>
              <a:rPr lang="sr-Latn-RS" altLang="sr-Latn-RS" dirty="0"/>
              <a:t>e.</a:t>
            </a: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340768"/>
            <a:ext cx="3042646" cy="2736304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038" y="4238484"/>
            <a:ext cx="5426498" cy="207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33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Utjecaj bolesti na kvalitetu života</a:t>
            </a:r>
            <a:endParaRPr lang="hr-HR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85860"/>
            <a:ext cx="4426080" cy="2499577"/>
          </a:xfrm>
          <a:prstGeom prst="sun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071546"/>
            <a:ext cx="3816424" cy="2058180"/>
          </a:xfrm>
          <a:prstGeom prst="cloudCallou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29066"/>
            <a:ext cx="4432176" cy="2571768"/>
          </a:xfrm>
          <a:prstGeom prst="star24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976" y="3356992"/>
            <a:ext cx="4499238" cy="2808312"/>
          </a:xfrm>
          <a:prstGeom prst="cloudCallout">
            <a:avLst/>
          </a:prstGeom>
          <a:ln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236489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Saznali smo: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800" dirty="0">
                <a:latin typeface="Times New Roman" pitchFamily="18" charset="0"/>
                <a:cs typeface="Times New Roman" pitchFamily="18" charset="0"/>
              </a:rPr>
              <a:t>točan uzrok nastanka bolesti nije poznat</a:t>
            </a:r>
          </a:p>
          <a:p>
            <a:r>
              <a:rPr lang="hr-HR" sz="2800" dirty="0">
                <a:latin typeface="Times New Roman" pitchFamily="18" charset="0"/>
                <a:cs typeface="Times New Roman" pitchFamily="18" charset="0"/>
              </a:rPr>
              <a:t>češće se javlja u određenim obiteljima</a:t>
            </a:r>
          </a:p>
          <a:p>
            <a:r>
              <a:rPr lang="hr-HR" sz="2800" dirty="0">
                <a:latin typeface="Times New Roman" pitchFamily="18" charset="0"/>
                <a:cs typeface="Times New Roman" pitchFamily="18" charset="0"/>
              </a:rPr>
              <a:t>trenutno se istražuje sedam podložnih gena ključnih za nastanak bolesti.</a:t>
            </a:r>
          </a:p>
          <a:p>
            <a:endParaRPr lang="hr-HR" sz="28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849287"/>
            <a:ext cx="2786113" cy="2786113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429000"/>
            <a:ext cx="3810330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55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Content Placeholder 3" descr="worl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056185" cy="6858000"/>
          </a:xfrm>
        </p:spPr>
      </p:pic>
      <p:sp>
        <p:nvSpPr>
          <p:cNvPr id="6" name="Rectangle 5"/>
          <p:cNvSpPr/>
          <p:nvPr/>
        </p:nvSpPr>
        <p:spPr>
          <a:xfrm>
            <a:off x="4500562" y="428604"/>
            <a:ext cx="5529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b="1" dirty="0">
                <a:solidFill>
                  <a:srgbClr val="FFC000"/>
                </a:solidFill>
              </a:rPr>
              <a:t>5 milijuna ljudi u svijetu 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5074" y="3857628"/>
            <a:ext cx="28877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800" b="1" dirty="0">
                <a:solidFill>
                  <a:srgbClr val="C00000"/>
                </a:solidFill>
              </a:rPr>
              <a:t>U Hrvatskoj 5 000 </a:t>
            </a:r>
          </a:p>
        </p:txBody>
      </p:sp>
      <p:sp>
        <p:nvSpPr>
          <p:cNvPr id="9" name="Rectangle 8"/>
          <p:cNvSpPr/>
          <p:nvPr/>
        </p:nvSpPr>
        <p:spPr>
          <a:xfrm>
            <a:off x="4071934" y="1142984"/>
            <a:ext cx="4291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200" dirty="0">
                <a:solidFill>
                  <a:srgbClr val="FFFF00"/>
                </a:solidFill>
              </a:rPr>
              <a:t>U Srbiji 8 000 oboljelih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Content Placeholder 3" descr="beograd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6" y="0"/>
            <a:ext cx="4517474" cy="33881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 descr="čl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143248"/>
            <a:ext cx="4429156" cy="33218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hrv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14346" y="3000372"/>
            <a:ext cx="4429156" cy="36678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Picture 6" descr="hrv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1999" y="214290"/>
            <a:ext cx="4191029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Content Placeholder 3" descr="divovi_ib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-285776"/>
            <a:ext cx="9169526" cy="7358090"/>
          </a:xfrm>
        </p:spPr>
      </p:pic>
      <p:pic>
        <p:nvPicPr>
          <p:cNvPr id="5" name="Picture 4" descr="ibd-austral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85850" y="0"/>
            <a:ext cx="10858545" cy="7396397"/>
          </a:xfrm>
          <a:prstGeom prst="rect">
            <a:avLst/>
          </a:prstGeom>
        </p:spPr>
      </p:pic>
      <p:pic>
        <p:nvPicPr>
          <p:cNvPr id="6" name="Picture 5" descr="ibd-fran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85850" y="0"/>
            <a:ext cx="10858576" cy="9018146"/>
          </a:xfrm>
          <a:prstGeom prst="rect">
            <a:avLst/>
          </a:prstGeom>
        </p:spPr>
      </p:pic>
      <p:pic>
        <p:nvPicPr>
          <p:cNvPr id="7" name="Picture 6" descr="ibd-sloveni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857288" y="0"/>
            <a:ext cx="10864379" cy="7715280"/>
          </a:xfrm>
          <a:prstGeom prst="rect">
            <a:avLst/>
          </a:prstGeom>
        </p:spPr>
      </p:pic>
      <p:pic>
        <p:nvPicPr>
          <p:cNvPr id="8" name="Picture 7" descr="niagara bolj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071602" y="0"/>
            <a:ext cx="11518568" cy="7643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200" dirty="0">
                <a:latin typeface="Times New Roman" pitchFamily="18" charset="0"/>
                <a:cs typeface="Times New Roman" pitchFamily="18" charset="0"/>
              </a:rPr>
              <a:t>Obilježili smo</a:t>
            </a:r>
            <a:br>
              <a:rPr lang="hr-HR" sz="3200" dirty="0">
                <a:latin typeface="Times New Roman" pitchFamily="18" charset="0"/>
                <a:cs typeface="Times New Roman" pitchFamily="18" charset="0"/>
              </a:rPr>
            </a:br>
            <a:r>
              <a:rPr lang="hr-HR" sz="3200" dirty="0">
                <a:latin typeface="Times New Roman" pitchFamily="18" charset="0"/>
                <a:cs typeface="Times New Roman" pitchFamily="18" charset="0"/>
              </a:rPr>
              <a:t> Svjetski Dan upalnih bolesti crijeva</a:t>
            </a: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29586" y="571480"/>
            <a:ext cx="936104" cy="1444068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3131840" cy="320573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9624" y="1714488"/>
            <a:ext cx="3384376" cy="5143512"/>
          </a:xfrm>
          <a:prstGeom prst="rect">
            <a:avLst/>
          </a:prstGeom>
        </p:spPr>
      </p:pic>
      <p:pic>
        <p:nvPicPr>
          <p:cNvPr id="8" name="Picture 7" descr="Mar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28926" y="1714488"/>
            <a:ext cx="3643339" cy="5143512"/>
          </a:xfrm>
          <a:prstGeom prst="rect">
            <a:avLst/>
          </a:prstGeom>
        </p:spPr>
      </p:pic>
      <p:pic>
        <p:nvPicPr>
          <p:cNvPr id="7" name="Rezervirano mjesto sadržaja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0" y="500042"/>
            <a:ext cx="2928926" cy="296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982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Koliko znaju naši vršnjaci?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00" y="872865"/>
            <a:ext cx="926672" cy="1432684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57158" y="1285860"/>
          <a:ext cx="8572560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1675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536" y="625550"/>
            <a:ext cx="1025545" cy="158417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000108"/>
          <a:ext cx="8229600" cy="5126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5277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744" y="628137"/>
            <a:ext cx="1024217" cy="1579001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928670"/>
          <a:ext cx="8229600" cy="5197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4203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384" y="85646"/>
            <a:ext cx="1024217" cy="157900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785794"/>
          <a:ext cx="8229600" cy="534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3102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943" y="628137"/>
            <a:ext cx="1024217" cy="1579001"/>
          </a:xfrm>
          <a:prstGeom prst="rect">
            <a:avLst/>
          </a:prstGeom>
        </p:spPr>
      </p:pic>
      <p:graphicFrame>
        <p:nvGraphicFramePr>
          <p:cNvPr id="7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785794"/>
          <a:ext cx="8229600" cy="534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09847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Podijelili smo svoje znanje!</a:t>
            </a: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42674" y="1124744"/>
            <a:ext cx="1001326" cy="154905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88906"/>
            <a:ext cx="6357950" cy="2469094"/>
          </a:xfrm>
          <a:prstGeom prst="rect">
            <a:avLst/>
          </a:prstGeom>
        </p:spPr>
      </p:pic>
      <p:pic>
        <p:nvPicPr>
          <p:cNvPr id="8" name="Picture 7" descr="Maruševac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00746" y="285728"/>
            <a:ext cx="3143254" cy="4191005"/>
          </a:xfrm>
          <a:prstGeom prst="rect">
            <a:avLst/>
          </a:prstGeom>
        </p:spPr>
      </p:pic>
      <p:pic>
        <p:nvPicPr>
          <p:cNvPr id="9" name="Picture 8" descr="maruđeva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1496" y="3214662"/>
            <a:ext cx="2732504" cy="3643338"/>
          </a:xfrm>
          <a:prstGeom prst="rect">
            <a:avLst/>
          </a:prstGeom>
        </p:spPr>
      </p:pic>
      <p:pic>
        <p:nvPicPr>
          <p:cNvPr id="10" name="Picture 9" descr="beograd 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6143605" cy="2000216"/>
          </a:xfrm>
          <a:prstGeom prst="rect">
            <a:avLst/>
          </a:prstGeom>
        </p:spPr>
      </p:pic>
      <p:pic>
        <p:nvPicPr>
          <p:cNvPr id="11" name="Picture 10" descr="bbb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14678" y="1785926"/>
            <a:ext cx="3357586" cy="2928958"/>
          </a:xfrm>
          <a:prstGeom prst="rect">
            <a:avLst/>
          </a:prstGeom>
        </p:spPr>
      </p:pic>
      <p:pic>
        <p:nvPicPr>
          <p:cNvPr id="12" name="Picture 11" descr="PP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1857364"/>
            <a:ext cx="3302799" cy="257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72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imes New Roman" pitchFamily="18" charset="0"/>
                <a:cs typeface="Times New Roman" pitchFamily="18" charset="0"/>
              </a:rPr>
              <a:t>Želimo da se zna više!</a:t>
            </a:r>
          </a:p>
        </p:txBody>
      </p:sp>
      <p:pic>
        <p:nvPicPr>
          <p:cNvPr id="7" name="Content Placeholder 6" descr="brošura pula 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42910" y="1142984"/>
            <a:ext cx="4057661" cy="3043246"/>
          </a:xfrm>
          <a:prstGeom prst="flowChartMultidocumen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cxnSp>
        <p:nvCxnSpPr>
          <p:cNvPr id="9" name="Curved Connector 8"/>
          <p:cNvCxnSpPr/>
          <p:nvPr/>
        </p:nvCxnSpPr>
        <p:spPr>
          <a:xfrm>
            <a:off x="3428992" y="3143248"/>
            <a:ext cx="914400" cy="914400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59112" y="2556070"/>
            <a:ext cx="2786083" cy="3960440"/>
          </a:xfrm>
          <a:prstGeom prst="flowChartPunchedTape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5400000">
            <a:off x="4951404" y="1049332"/>
            <a:ext cx="2714644" cy="2901948"/>
          </a:xfrm>
          <a:prstGeom prst="flowChartPunchedTape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6" descr="brošura pula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20" y="3814754"/>
            <a:ext cx="4057661" cy="3043246"/>
          </a:xfrm>
          <a:prstGeom prst="flowChartMultidocumen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770738" y="2913260"/>
            <a:ext cx="2786083" cy="3960440"/>
          </a:xfrm>
          <a:prstGeom prst="flowChartPunchedTape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13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373360" y="2984698"/>
            <a:ext cx="2786083" cy="3960440"/>
          </a:xfrm>
          <a:prstGeom prst="flowChartPunchedTape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14" name="Rezervirano mjesto sadržaja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5400000">
            <a:off x="6335704" y="1763712"/>
            <a:ext cx="2714644" cy="2901948"/>
          </a:xfrm>
          <a:prstGeom prst="flowChartPunchedTape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595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Picture 4" descr="j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5728"/>
            <a:ext cx="9144000" cy="6572272"/>
          </a:xfrm>
          <a:prstGeom prst="rect">
            <a:avLst/>
          </a:prstGeom>
        </p:spPr>
      </p:pic>
      <p:pic>
        <p:nvPicPr>
          <p:cNvPr id="7" name="Content Placeholder 3" descr="j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5000628" y="4554148"/>
            <a:ext cx="4143372" cy="2303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Content Placeholder 3" descr="j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0"/>
            <a:ext cx="9144000" cy="1285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2272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imes New Roman" pitchFamily="18" charset="0"/>
                <a:cs typeface="Times New Roman" pitchFamily="18" charset="0"/>
              </a:rPr>
              <a:t>Literatura: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Dignass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Eliakim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R,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Magro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F i sur.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evidence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consensus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management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ulcerative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colitis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Definitions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. J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Crohn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’s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Colitis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2012; 6, 965-90.</a:t>
            </a:r>
          </a:p>
          <a:p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Dignass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Lindsay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JO,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Sturm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A i sur.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evidence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consensus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management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ulcerative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colitis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Current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management. J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Crohn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’s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Colitis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2012; 6: 991-1030.</a:t>
            </a:r>
          </a:p>
          <a:p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Van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Assche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G,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Dignass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Bokemeyert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B i sur.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evidence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consensus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management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ulcerative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colitis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Special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situations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. J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Crohn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’s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Colitis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2013; 7: 1-33. </a:t>
            </a:r>
          </a:p>
          <a:p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Van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Assche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G,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Dignass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Panes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J i sur.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evidence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Consensus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management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Crohn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’s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Definitions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. J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Crohn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’s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Colitis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2010; 4: 7-27</a:t>
            </a:r>
          </a:p>
          <a:p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Kolaček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S. Primjena biološke terapije u djece s kroničnim upalnim bolestima crijeva. Acta Med </a:t>
            </a:r>
            <a:r>
              <a:rPr lang="hr-HR" sz="2000" dirty="0" err="1">
                <a:latin typeface="Times New Roman" pitchFamily="18" charset="0"/>
                <a:cs typeface="Times New Roman" pitchFamily="18" charset="0"/>
              </a:rPr>
              <a:t>Croatica</a:t>
            </a:r>
            <a:r>
              <a:rPr lang="hr-HR" sz="2000" dirty="0">
                <a:latin typeface="Times New Roman" pitchFamily="18" charset="0"/>
                <a:cs typeface="Times New Roman" pitchFamily="18" charset="0"/>
              </a:rPr>
              <a:t> 2013; 67: 89-92</a:t>
            </a:r>
            <a:r>
              <a:rPr lang="hr-HR" sz="2000" dirty="0"/>
              <a:t>.</a:t>
            </a:r>
          </a:p>
          <a:p>
            <a:endParaRPr lang="hr-HR" sz="2000" dirty="0">
              <a:latin typeface="Times New Roman" pitchFamily="18" charset="0"/>
              <a:cs typeface="Times New Roman" pitchFamily="18" charset="0"/>
            </a:endParaRPr>
          </a:p>
          <a:p>
            <a:endParaRPr lang="hr-HR" sz="2000" dirty="0">
              <a:latin typeface="Times New Roman" pitchFamily="18" charset="0"/>
              <a:cs typeface="Times New Roman" pitchFamily="18" charset="0"/>
            </a:endParaRPr>
          </a:p>
          <a:p>
            <a:endParaRPr lang="hr-H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7349</TotalTime>
  <Words>1099</Words>
  <Application>Microsoft Office PowerPoint</Application>
  <PresentationFormat>Prikaz na zaslonu (4:3)</PresentationFormat>
  <Paragraphs>86</Paragraphs>
  <Slides>21</Slides>
  <Notes>18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Diseño predeterminado</vt:lpstr>
      <vt:lpstr>  Škole sudionice projekta:      Medicinska škola Ante Kuzmanića – Zadar Srednja zdravstvena in kozmetična šola Maribor Zubotehnička škola Beograd Srednja škola u Maruševcu s pravom javnosti Medicinska škola Pula</vt:lpstr>
      <vt:lpstr>Učenici:</vt:lpstr>
      <vt:lpstr>Ciljevi projekta</vt:lpstr>
      <vt:lpstr>PowerPoint prezentacija</vt:lpstr>
      <vt:lpstr>Krenuli smo zajedno…</vt:lpstr>
      <vt:lpstr>Klinička slika bolesti</vt:lpstr>
      <vt:lpstr>Utjecaj bolesti na kvalitetu života</vt:lpstr>
      <vt:lpstr>Saznali smo:</vt:lpstr>
      <vt:lpstr>PowerPoint prezentacija</vt:lpstr>
      <vt:lpstr>PowerPoint prezentacija</vt:lpstr>
      <vt:lpstr>PowerPoint prezentacija</vt:lpstr>
      <vt:lpstr>Obilježili smo  Svjetski Dan upalnih bolesti crijeva</vt:lpstr>
      <vt:lpstr>Koliko znaju naši vršnjaci?</vt:lpstr>
      <vt:lpstr>PowerPoint prezentacija</vt:lpstr>
      <vt:lpstr>PowerPoint prezentacija</vt:lpstr>
      <vt:lpstr>PowerPoint prezentacija</vt:lpstr>
      <vt:lpstr>PowerPoint prezentacija</vt:lpstr>
      <vt:lpstr>Podijelili smo svoje znanje!</vt:lpstr>
      <vt:lpstr>Želimo da se zna više!</vt:lpstr>
      <vt:lpstr>PowerPoint prezentacija</vt:lpstr>
      <vt:lpstr>Literatura: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Windows korisnik</cp:lastModifiedBy>
  <cp:revision>706</cp:revision>
  <cp:lastPrinted>2019-04-02T05:36:35Z</cp:lastPrinted>
  <dcterms:created xsi:type="dcterms:W3CDTF">2010-05-23T14:28:12Z</dcterms:created>
  <dcterms:modified xsi:type="dcterms:W3CDTF">2019-04-02T05:36:47Z</dcterms:modified>
</cp:coreProperties>
</file>