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7"/>
  </p:handoutMasterIdLst>
  <p:sldIdLst>
    <p:sldId id="318" r:id="rId2"/>
    <p:sldId id="319" r:id="rId3"/>
    <p:sldId id="337" r:id="rId4"/>
    <p:sldId id="320" r:id="rId5"/>
    <p:sldId id="338" r:id="rId6"/>
    <p:sldId id="257" r:id="rId7"/>
    <p:sldId id="258" r:id="rId8"/>
    <p:sldId id="259" r:id="rId9"/>
    <p:sldId id="265" r:id="rId10"/>
    <p:sldId id="260" r:id="rId11"/>
    <p:sldId id="261" r:id="rId12"/>
    <p:sldId id="262" r:id="rId13"/>
    <p:sldId id="263" r:id="rId14"/>
    <p:sldId id="271" r:id="rId15"/>
    <p:sldId id="266" r:id="rId16"/>
    <p:sldId id="267" r:id="rId17"/>
    <p:sldId id="276" r:id="rId18"/>
    <p:sldId id="273" r:id="rId19"/>
    <p:sldId id="274" r:id="rId20"/>
    <p:sldId id="275" r:id="rId21"/>
    <p:sldId id="298" r:id="rId22"/>
    <p:sldId id="299" r:id="rId23"/>
    <p:sldId id="277" r:id="rId24"/>
    <p:sldId id="322" r:id="rId25"/>
    <p:sldId id="323" r:id="rId26"/>
    <p:sldId id="314" r:id="rId27"/>
    <p:sldId id="324" r:id="rId28"/>
    <p:sldId id="333" r:id="rId29"/>
    <p:sldId id="328" r:id="rId30"/>
    <p:sldId id="329" r:id="rId31"/>
    <p:sldId id="310" r:id="rId32"/>
    <p:sldId id="311" r:id="rId33"/>
    <p:sldId id="308" r:id="rId34"/>
    <p:sldId id="330" r:id="rId35"/>
    <p:sldId id="307" r:id="rId36"/>
    <p:sldId id="331" r:id="rId37"/>
    <p:sldId id="309" r:id="rId38"/>
    <p:sldId id="332" r:id="rId39"/>
    <p:sldId id="312" r:id="rId40"/>
    <p:sldId id="325" r:id="rId41"/>
    <p:sldId id="334" r:id="rId42"/>
    <p:sldId id="335" r:id="rId43"/>
    <p:sldId id="336" r:id="rId44"/>
    <p:sldId id="339" r:id="rId45"/>
    <p:sldId id="340" r:id="rId46"/>
    <p:sldId id="341" r:id="rId47"/>
    <p:sldId id="342" r:id="rId48"/>
    <p:sldId id="343" r:id="rId49"/>
    <p:sldId id="344" r:id="rId50"/>
    <p:sldId id="345" r:id="rId51"/>
    <p:sldId id="346" r:id="rId52"/>
    <p:sldId id="347" r:id="rId53"/>
    <p:sldId id="348" r:id="rId54"/>
    <p:sldId id="349" r:id="rId55"/>
    <p:sldId id="350" r:id="rId5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25198"/>
    <a:srgbClr val="422C16"/>
    <a:srgbClr val="0C788E"/>
    <a:srgbClr val="1C1C1C"/>
    <a:srgbClr val="660066"/>
    <a:srgbClr val="000058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250" autoAdjust="0"/>
    <p:restoredTop sz="94652" autoAdjust="0"/>
  </p:normalViewPr>
  <p:slideViewPr>
    <p:cSldViewPr>
      <p:cViewPr varScale="1">
        <p:scale>
          <a:sx n="77" d="100"/>
          <a:sy n="77" d="100"/>
        </p:scale>
        <p:origin x="90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Radni_list_programa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Radni_list_programa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Radni_list_programa_Microsoft_Excel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Radni_list_programa_Microsoft_Excel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Radni_list_programa_Microsoft_Excel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Radni_list_programa_Microsoft_Excel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Radni_list_programa_Microsoft_Excel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Radni_list_programa_Microsoft_Excel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Radni_list_programa_Microsoft_Excel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Radni_list_programa_Microsoft_Excel9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Radni_list_programa_Microsoft_Excel10.xlsx"/><Relationship Id="rId1" Type="http://schemas.openxmlformats.org/officeDocument/2006/relationships/themeOverride" Target="../theme/themeOverrid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0.61000000000000065</c:v>
                </c:pt>
                <c:pt idx="1">
                  <c:v>0.54</c:v>
                </c:pt>
                <c:pt idx="2">
                  <c:v>0.91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96-4D01-BE1B-4551FDF70A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0.39000000000000068</c:v>
                </c:pt>
                <c:pt idx="1">
                  <c:v>0.46</c:v>
                </c:pt>
                <c:pt idx="2">
                  <c:v>9.0000000000000066E-2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96-4D01-BE1B-4551FDF70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06528"/>
        <c:axId val="81608064"/>
      </c:barChart>
      <c:catAx>
        <c:axId val="81606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1608064"/>
        <c:crosses val="autoZero"/>
        <c:auto val="1"/>
        <c:lblAlgn val="ctr"/>
        <c:lblOffset val="100"/>
        <c:noMultiLvlLbl val="0"/>
      </c:catAx>
      <c:valAx>
        <c:axId val="81608064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816065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0.49000000000000032</c:v>
                </c:pt>
                <c:pt idx="1">
                  <c:v>0.62000000000000122</c:v>
                </c:pt>
                <c:pt idx="2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20-43D6-86C2-F1578DDB87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0.51</c:v>
                </c:pt>
                <c:pt idx="1">
                  <c:v>0.38000000000000067</c:v>
                </c:pt>
                <c:pt idx="2">
                  <c:v>0.49000000000000032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20-43D6-86C2-F1578DDB8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618944"/>
        <c:axId val="95632384"/>
      </c:barChart>
      <c:catAx>
        <c:axId val="95618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5632384"/>
        <c:crosses val="autoZero"/>
        <c:auto val="1"/>
        <c:lblAlgn val="ctr"/>
        <c:lblOffset val="100"/>
        <c:noMultiLvlLbl val="0"/>
      </c:catAx>
      <c:valAx>
        <c:axId val="95632384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956189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0.19</c:v>
                </c:pt>
                <c:pt idx="1">
                  <c:v>0.78</c:v>
                </c:pt>
                <c:pt idx="2">
                  <c:v>0.30000000000000032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42-4010-BC00-9BFE5F6173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0.81</c:v>
                </c:pt>
                <c:pt idx="1">
                  <c:v>0.22</c:v>
                </c:pt>
                <c:pt idx="2">
                  <c:v>0.70000000000000062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42-4010-BC00-9BFE5F6173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045312"/>
        <c:axId val="94046848"/>
      </c:barChart>
      <c:catAx>
        <c:axId val="94045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4046848"/>
        <c:crosses val="autoZero"/>
        <c:auto val="1"/>
        <c:lblAlgn val="ctr"/>
        <c:lblOffset val="100"/>
        <c:noMultiLvlLbl val="0"/>
      </c:catAx>
      <c:valAx>
        <c:axId val="94046848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940453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0.89</c:v>
                </c:pt>
                <c:pt idx="1">
                  <c:v>0.91</c:v>
                </c:pt>
                <c:pt idx="2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FC-48A7-AFFD-5EFFFBDA66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0.11</c:v>
                </c:pt>
                <c:pt idx="1">
                  <c:v>9.0000000000000024E-2</c:v>
                </c:pt>
                <c:pt idx="2">
                  <c:v>8.0000000000000043E-2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FC-48A7-AFFD-5EFFFBDA6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106368"/>
        <c:axId val="94107904"/>
      </c:barChart>
      <c:catAx>
        <c:axId val="94106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4107904"/>
        <c:crosses val="autoZero"/>
        <c:auto val="1"/>
        <c:lblAlgn val="ctr"/>
        <c:lblOffset val="100"/>
        <c:noMultiLvlLbl val="0"/>
      </c:catAx>
      <c:valAx>
        <c:axId val="94107904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941063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0.74000000000000121</c:v>
                </c:pt>
                <c:pt idx="1">
                  <c:v>0.71000000000000063</c:v>
                </c:pt>
                <c:pt idx="2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12-4B20-ABDC-929C27979A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0.26</c:v>
                </c:pt>
                <c:pt idx="1">
                  <c:v>0.29000000000000031</c:v>
                </c:pt>
                <c:pt idx="2">
                  <c:v>0.12000000000000002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12-4B20-ABDC-929C27979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417280"/>
        <c:axId val="94418816"/>
      </c:barChart>
      <c:catAx>
        <c:axId val="94417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4418816"/>
        <c:crosses val="autoZero"/>
        <c:auto val="1"/>
        <c:lblAlgn val="ctr"/>
        <c:lblOffset val="100"/>
        <c:noMultiLvlLbl val="0"/>
      </c:catAx>
      <c:valAx>
        <c:axId val="94418816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944172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0.76000000000000134</c:v>
                </c:pt>
                <c:pt idx="1">
                  <c:v>0.70000000000000062</c:v>
                </c:pt>
                <c:pt idx="2">
                  <c:v>0.63000000000000134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54-4030-A66D-7CC176B90E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0.24000000000000021</c:v>
                </c:pt>
                <c:pt idx="1">
                  <c:v>0.30000000000000032</c:v>
                </c:pt>
                <c:pt idx="2">
                  <c:v>0.37000000000000038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54-4030-A66D-7CC176B90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383424"/>
        <c:axId val="81384960"/>
      </c:barChart>
      <c:catAx>
        <c:axId val="81383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1384960"/>
        <c:crosses val="autoZero"/>
        <c:auto val="1"/>
        <c:lblAlgn val="ctr"/>
        <c:lblOffset val="100"/>
        <c:noMultiLvlLbl val="0"/>
      </c:catAx>
      <c:valAx>
        <c:axId val="81384960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813834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0.29000000000000031</c:v>
                </c:pt>
                <c:pt idx="1">
                  <c:v>0.71000000000000063</c:v>
                </c:pt>
                <c:pt idx="2">
                  <c:v>0.43000000000000038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15-4B0E-B713-354061D37B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0.71000000000000063</c:v>
                </c:pt>
                <c:pt idx="1">
                  <c:v>0.29000000000000031</c:v>
                </c:pt>
                <c:pt idx="2">
                  <c:v>0.37000000000000038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15-4B0E-B713-354061D37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345920"/>
        <c:axId val="94385280"/>
      </c:barChart>
      <c:catAx>
        <c:axId val="81345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4385280"/>
        <c:crosses val="autoZero"/>
        <c:auto val="1"/>
        <c:lblAlgn val="ctr"/>
        <c:lblOffset val="100"/>
        <c:noMultiLvlLbl val="0"/>
      </c:catAx>
      <c:valAx>
        <c:axId val="94385280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813459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0.88</c:v>
                </c:pt>
                <c:pt idx="1">
                  <c:v>0.92</c:v>
                </c:pt>
                <c:pt idx="2">
                  <c:v>0.85000000000000064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19-4B9C-815F-4716C105F0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0.12000000000000002</c:v>
                </c:pt>
                <c:pt idx="1">
                  <c:v>8.0000000000000043E-2</c:v>
                </c:pt>
                <c:pt idx="2">
                  <c:v>0.15000000000000024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19-4B9C-815F-4716C105F0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916160"/>
        <c:axId val="93930240"/>
      </c:barChart>
      <c:catAx>
        <c:axId val="93916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3930240"/>
        <c:crosses val="autoZero"/>
        <c:auto val="1"/>
        <c:lblAlgn val="ctr"/>
        <c:lblOffset val="100"/>
        <c:noMultiLvlLbl val="0"/>
      </c:catAx>
      <c:valAx>
        <c:axId val="93930240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939161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0.78</c:v>
                </c:pt>
                <c:pt idx="1">
                  <c:v>0.28000000000000008</c:v>
                </c:pt>
                <c:pt idx="2">
                  <c:v>0.72000000000000064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39-4E06-B515-7F108FB24B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0.22</c:v>
                </c:pt>
                <c:pt idx="1">
                  <c:v>0.72000000000000064</c:v>
                </c:pt>
                <c:pt idx="2">
                  <c:v>0.28000000000000008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39-4E06-B515-7F108FB24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605376"/>
        <c:axId val="127644032"/>
      </c:barChart>
      <c:catAx>
        <c:axId val="127605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7644032"/>
        <c:crosses val="autoZero"/>
        <c:auto val="1"/>
        <c:lblAlgn val="ctr"/>
        <c:lblOffset val="100"/>
        <c:noMultiLvlLbl val="0"/>
      </c:catAx>
      <c:valAx>
        <c:axId val="127644032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1276053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0.43000000000000038</c:v>
                </c:pt>
                <c:pt idx="1">
                  <c:v>0.29000000000000031</c:v>
                </c:pt>
                <c:pt idx="2">
                  <c:v>0.29000000000000031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79-4315-A892-DBB8C85431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0.56999999999999995</c:v>
                </c:pt>
                <c:pt idx="1">
                  <c:v>0.71000000000000063</c:v>
                </c:pt>
                <c:pt idx="2">
                  <c:v>0.71000000000000063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79-4315-A892-DBB8C8543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022848"/>
        <c:axId val="135032832"/>
      </c:barChart>
      <c:catAx>
        <c:axId val="135022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5032832"/>
        <c:crosses val="autoZero"/>
        <c:auto val="1"/>
        <c:lblAlgn val="ctr"/>
        <c:lblOffset val="100"/>
        <c:noMultiLvlLbl val="0"/>
      </c:catAx>
      <c:valAx>
        <c:axId val="135032832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1350228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0.43000000000000038</c:v>
                </c:pt>
                <c:pt idx="1">
                  <c:v>0.29000000000000031</c:v>
                </c:pt>
                <c:pt idx="2">
                  <c:v>0.29000000000000031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AA-4629-BDA8-3D37904FC5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Netočno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Medicinska škola Šibenik </c:v>
                </c:pt>
                <c:pt idx="1">
                  <c:v>Medicinska škola Pula</c:v>
                </c:pt>
                <c:pt idx="2">
                  <c:v>Srednja stručna škola Kikinda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0.56999999999999995</c:v>
                </c:pt>
                <c:pt idx="1">
                  <c:v>0.71000000000000063</c:v>
                </c:pt>
                <c:pt idx="2">
                  <c:v>0.71000000000000063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AA-4629-BDA8-3D37904FC5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316096"/>
        <c:axId val="59317632"/>
      </c:barChart>
      <c:catAx>
        <c:axId val="59316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9317632"/>
        <c:crosses val="autoZero"/>
        <c:auto val="1"/>
        <c:lblAlgn val="ctr"/>
        <c:lblOffset val="100"/>
        <c:noMultiLvlLbl val="0"/>
      </c:catAx>
      <c:valAx>
        <c:axId val="59317632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593160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F0A984-0A35-482B-B669-A9FDF6CAF415}" type="datetimeFigureOut">
              <a:rPr lang="hr-HR" smtClean="0"/>
              <a:pPr/>
              <a:t>1.4.2019.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03BA9-BAF1-4ED8-9E8F-8AAABC17D21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36484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 hasCustomPrompt="1"/>
          </p:nvPr>
        </p:nvSpPr>
        <p:spPr>
          <a:xfrm>
            <a:off x="1835696" y="692696"/>
            <a:ext cx="7196336" cy="183006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hr-HR" dirty="0"/>
              <a:t>Uredite naslov projekta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 hasCustomPrompt="1"/>
          </p:nvPr>
        </p:nvSpPr>
        <p:spPr>
          <a:xfrm>
            <a:off x="1403648" y="414908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r-HR" dirty="0"/>
              <a:t>Škole 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62136" y="6525344"/>
            <a:ext cx="2133600" cy="260648"/>
          </a:xfrm>
        </p:spPr>
        <p:txBody>
          <a:bodyPr/>
          <a:lstStyle>
            <a:lvl1pPr>
              <a:defRPr b="1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endParaRPr lang="es-ES" altLang="sr-Latn-RS" dirty="0"/>
          </a:p>
        </p:txBody>
      </p:sp>
      <p:sp>
        <p:nvSpPr>
          <p:cNvPr id="7" name="TekstniOkvir 6"/>
          <p:cNvSpPr txBox="1"/>
          <p:nvPr userDrawn="1"/>
        </p:nvSpPr>
        <p:spPr>
          <a:xfrm>
            <a:off x="8100392" y="6597352"/>
            <a:ext cx="9444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100" b="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</a:t>
            </a:r>
            <a:r>
              <a:rPr lang="hr-HR" sz="1100" b="0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medica.hr</a:t>
            </a:r>
            <a:endParaRPr lang="hr-HR" sz="1200" b="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721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 dirty="0"/>
          </a:p>
        </p:txBody>
      </p:sp>
    </p:spTree>
    <p:extLst>
      <p:ext uri="{BB962C8B-B14F-4D97-AF65-F5344CB8AC3E}">
        <p14:creationId xmlns:p14="http://schemas.microsoft.com/office/powerpoint/2010/main" val="307917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3568" y="2924944"/>
            <a:ext cx="7772400" cy="29523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83568" y="1052736"/>
            <a:ext cx="7772400" cy="187220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51693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84982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219289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84982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Uredite stilove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Uredite stilove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2022754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50452-EE59-455E-8BC9-F4D6F5AAA697}" type="slidenum">
              <a:rPr lang="es-ES" altLang="sr-Latn-RS"/>
              <a:pPr>
                <a:defRPr/>
              </a:pPr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1761478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7F577-2604-4650-A126-165DA9BB3429}" type="slidenum">
              <a:rPr lang="es-ES" altLang="sr-Latn-RS"/>
              <a:pPr>
                <a:defRPr/>
              </a:pPr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2504781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55FAF-1805-4A31-BB1A-D00D14A7A589}" type="slidenum">
              <a:rPr lang="es-ES" altLang="sr-Latn-RS"/>
              <a:pPr>
                <a:defRPr/>
              </a:pPr>
              <a:t>‹#›</a:t>
            </a:fld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10121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1160000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84982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1300379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476672"/>
            <a:ext cx="2057400" cy="5904656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476672"/>
            <a:ext cx="6019800" cy="5904656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sr-Latn-RS"/>
          </a:p>
        </p:txBody>
      </p:sp>
    </p:spTree>
    <p:extLst>
      <p:ext uri="{BB962C8B-B14F-4D97-AF65-F5344CB8AC3E}">
        <p14:creationId xmlns:p14="http://schemas.microsoft.com/office/powerpoint/2010/main" val="3519160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2656"/>
            <a:ext cx="8229600" cy="1084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 dirty="0"/>
              <a:t>Uredite naslov </a:t>
            </a:r>
            <a:r>
              <a:rPr lang="hr-HR" altLang="sr-Latn-RS" dirty="0" err="1"/>
              <a:t>slidea</a:t>
            </a:r>
            <a:r>
              <a:rPr lang="es-ES" altLang="sr-Latn-RS" dirty="0"/>
              <a:t>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 dirty="0"/>
              <a:t>Uredite natuknicu teksta</a:t>
            </a:r>
            <a:endParaRPr lang="es-ES" altLang="sr-Latn-RS" dirty="0"/>
          </a:p>
          <a:p>
            <a:pPr lvl="1"/>
            <a:r>
              <a:rPr lang="hr-HR" altLang="sr-Latn-RS" dirty="0"/>
              <a:t>Drugi nivo</a:t>
            </a:r>
            <a:endParaRPr lang="es-ES" altLang="sr-Latn-RS" dirty="0"/>
          </a:p>
          <a:p>
            <a:pPr lvl="2"/>
            <a:r>
              <a:rPr lang="hr-HR" altLang="sr-Latn-RS" dirty="0"/>
              <a:t>Treći nivo</a:t>
            </a:r>
            <a:endParaRPr lang="es-ES" altLang="sr-Latn-RS" dirty="0"/>
          </a:p>
          <a:p>
            <a:pPr lvl="3"/>
            <a:r>
              <a:rPr lang="hr-HR" altLang="sr-Latn-RS" dirty="0"/>
              <a:t>Četvrti nivo</a:t>
            </a:r>
            <a:endParaRPr lang="es-ES" altLang="sr-Latn-RS" dirty="0"/>
          </a:p>
          <a:p>
            <a:pPr lvl="4"/>
            <a:r>
              <a:rPr lang="hr-HR" altLang="sr-Latn-RS" dirty="0"/>
              <a:t>ostali nivoi</a:t>
            </a:r>
            <a:endParaRPr lang="es-ES" altLang="sr-Latn-R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97352"/>
            <a:ext cx="21336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s-ES" altLang="sr-Latn-RS" dirty="0"/>
          </a:p>
        </p:txBody>
      </p:sp>
      <p:sp>
        <p:nvSpPr>
          <p:cNvPr id="2" name="TekstniOkvir 1"/>
          <p:cNvSpPr txBox="1"/>
          <p:nvPr userDrawn="1"/>
        </p:nvSpPr>
        <p:spPr>
          <a:xfrm>
            <a:off x="8028384" y="6597352"/>
            <a:ext cx="10118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200" dirty="0">
                <a:solidFill>
                  <a:schemeClr val="bg1"/>
                </a:solidFill>
              </a:rPr>
              <a:t>E-</a:t>
            </a:r>
            <a:r>
              <a:rPr lang="hr-HR" sz="1200" dirty="0" err="1">
                <a:solidFill>
                  <a:schemeClr val="bg1"/>
                </a:solidFill>
              </a:rPr>
              <a:t>medica.hr</a:t>
            </a:r>
            <a:endParaRPr lang="hr-HR" sz="14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99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aseline="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aseline="0">
          <a:solidFill>
            <a:srgbClr val="000099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99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99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99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539552" y="3789040"/>
            <a:ext cx="8280920" cy="1192585"/>
          </a:xfrm>
          <a:noFill/>
        </p:spPr>
        <p:txBody>
          <a:bodyPr/>
          <a:lstStyle/>
          <a:p>
            <a:pPr algn="l" eaLnBrk="1" hangingPunct="1"/>
            <a:r>
              <a:rPr lang="hr-HR" altLang="sr-Latn-RS" sz="4000" dirty="0" smtClean="0">
                <a:solidFill>
                  <a:srgbClr val="000099"/>
                </a:solidFill>
              </a:rPr>
              <a:t>Poremećaji iz autističnog spektra </a:t>
            </a:r>
            <a:endParaRPr lang="es-ES" altLang="sr-Latn-RS" sz="4000" b="1" dirty="0">
              <a:solidFill>
                <a:srgbClr val="000099"/>
              </a:solidFill>
            </a:endParaRPr>
          </a:p>
        </p:txBody>
      </p:sp>
      <p:sp>
        <p:nvSpPr>
          <p:cNvPr id="3075" name="Rectangle 122"/>
          <p:cNvSpPr>
            <a:spLocks noChangeArrowheads="1"/>
          </p:cNvSpPr>
          <p:nvPr/>
        </p:nvSpPr>
        <p:spPr bwMode="auto">
          <a:xfrm>
            <a:off x="539552" y="4981625"/>
            <a:ext cx="8208912" cy="60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000" b="1" dirty="0" smtClean="0">
                <a:solidFill>
                  <a:srgbClr val="000099"/>
                </a:solidFill>
              </a:rPr>
              <a:t>Škole: </a:t>
            </a:r>
            <a:endParaRPr lang="es-ES" altLang="sr-Latn-RS" sz="2000" b="1" dirty="0">
              <a:solidFill>
                <a:srgbClr val="00009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47664" y="5085184"/>
            <a:ext cx="72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endParaRPr lang="hr-HR" sz="2000" b="1" dirty="0" smtClean="0">
              <a:solidFill>
                <a:srgbClr val="000099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hr-HR" sz="2000" b="1" dirty="0" smtClean="0">
                <a:solidFill>
                  <a:srgbClr val="000099"/>
                </a:solidFill>
              </a:rPr>
              <a:t>Srednja stručna škola “Miloš </a:t>
            </a:r>
            <a:r>
              <a:rPr lang="hr-HR" sz="2000" b="1" dirty="0" err="1" smtClean="0">
                <a:solidFill>
                  <a:srgbClr val="000099"/>
                </a:solidFill>
              </a:rPr>
              <a:t>Crnjanski</a:t>
            </a:r>
            <a:r>
              <a:rPr lang="hr-HR" sz="2000" b="1" dirty="0" smtClean="0">
                <a:solidFill>
                  <a:srgbClr val="000099"/>
                </a:solidFill>
              </a:rPr>
              <a:t>” </a:t>
            </a:r>
            <a:r>
              <a:rPr lang="hr-HR" sz="2000" b="1" dirty="0" err="1" smtClean="0">
                <a:solidFill>
                  <a:srgbClr val="000099"/>
                </a:solidFill>
              </a:rPr>
              <a:t>Kikinda</a:t>
            </a:r>
            <a:endParaRPr lang="hr-HR" sz="2000" b="1" dirty="0" smtClean="0">
              <a:solidFill>
                <a:srgbClr val="000099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hr-HR" sz="2000" b="1" dirty="0" smtClean="0">
                <a:solidFill>
                  <a:srgbClr val="000099"/>
                </a:solidFill>
              </a:rPr>
              <a:t>Medicinska škola, Pula </a:t>
            </a:r>
            <a:endParaRPr lang="hr-HR" sz="2000" b="1" dirty="0">
              <a:solidFill>
                <a:srgbClr val="000099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hr-HR" sz="2000" b="1" dirty="0">
                <a:solidFill>
                  <a:srgbClr val="000099"/>
                </a:solidFill>
              </a:rPr>
              <a:t>Medicinska </a:t>
            </a:r>
            <a:r>
              <a:rPr lang="hr-HR" sz="2000" b="1" dirty="0" smtClean="0">
                <a:solidFill>
                  <a:srgbClr val="000099"/>
                </a:solidFill>
              </a:rPr>
              <a:t>škola, Šibenik </a:t>
            </a:r>
          </a:p>
        </p:txBody>
      </p:sp>
      <p:pic>
        <p:nvPicPr>
          <p:cNvPr id="45058" name="Picture 2" descr="Povezana sl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332656"/>
            <a:ext cx="2286000" cy="2000251"/>
          </a:xfrm>
          <a:prstGeom prst="rect">
            <a:avLst/>
          </a:prstGeom>
          <a:noFill/>
        </p:spPr>
      </p:pic>
      <p:sp>
        <p:nvSpPr>
          <p:cNvPr id="45060" name="AutoShape 4" descr="Slikovni rezultat za meÄunarodni dan autiz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45062" name="AutoShape 6" descr="Slikovni rezultat za meÄunarodni dan autiz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45064" name="AutoShape 8" descr="Slikovni rezultat za meÄunarodni dan autiz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45066" name="AutoShape 10" descr="Slikovni rezultat za meÄunarodni dan autiz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55576" y="4077072"/>
            <a:ext cx="7632848" cy="2016223"/>
          </a:xfrm>
        </p:spPr>
        <p:txBody>
          <a:bodyPr/>
          <a:lstStyle/>
          <a:p>
            <a:r>
              <a:rPr lang="hr-HR" sz="2000" b="1" dirty="0" smtClean="0"/>
              <a:t>Cilj projekta:</a:t>
            </a:r>
          </a:p>
          <a:p>
            <a:pPr>
              <a:buNone/>
            </a:pPr>
            <a:r>
              <a:rPr lang="hr-HR" sz="2000" b="1" dirty="0" smtClean="0"/>
              <a:t>     proširiti znanja o osobama s poremećajima iz autističnog spektra, kako bi ih se što lakše prihvaćalo i ravnopravno uključivalo u društvo.</a:t>
            </a:r>
            <a:r>
              <a:rPr lang="hr-HR" sz="2000" dirty="0" smtClean="0"/>
              <a:t> </a:t>
            </a:r>
          </a:p>
          <a:p>
            <a:r>
              <a:rPr lang="hr-HR" sz="2000" dirty="0" smtClean="0"/>
              <a:t>Učestalost  poremećaja veća od 1:100.</a:t>
            </a:r>
            <a:endParaRPr lang="hr-HR" sz="2000" b="1" dirty="0" smtClean="0"/>
          </a:p>
          <a:p>
            <a:pPr>
              <a:buNone/>
            </a:pPr>
            <a:endParaRPr lang="hr-HR" sz="2000" b="1" dirty="0"/>
          </a:p>
        </p:txBody>
      </p:sp>
      <p:pic>
        <p:nvPicPr>
          <p:cNvPr id="59394" name="Picture 2" descr="Slikovni rezultat za meÄunarodni dan autiz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836712"/>
            <a:ext cx="4896544" cy="292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sz="3600" dirty="0" smtClean="0">
                <a:effectLst/>
              </a:rPr>
              <a:t>Sadržaj:</a:t>
            </a:r>
            <a:endParaRPr lang="hr-HR" sz="3600" dirty="0">
              <a:effectLst/>
            </a:endParaRPr>
          </a:p>
        </p:txBody>
      </p:sp>
      <p:sp>
        <p:nvSpPr>
          <p:cNvPr id="7" name="Rezervirano mjesto sadržaja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r-HR" dirty="0" smtClean="0"/>
              <a:t>Analiza ankete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 smtClean="0"/>
              <a:t>Definicija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 smtClean="0"/>
              <a:t>Povijest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 err="1" smtClean="0"/>
              <a:t>Pervazivni</a:t>
            </a:r>
            <a:r>
              <a:rPr lang="hr-HR" dirty="0" smtClean="0"/>
              <a:t> razvojni poremećaji 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 smtClean="0"/>
              <a:t>Uzroci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 smtClean="0"/>
              <a:t>Dijagnostika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 smtClean="0"/>
              <a:t>Liječenje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7841" y="153859"/>
            <a:ext cx="7467600" cy="1296144"/>
          </a:xfrm>
        </p:spPr>
        <p:txBody>
          <a:bodyPr>
            <a:normAutofit/>
          </a:bodyPr>
          <a:lstStyle/>
          <a:p>
            <a:r>
              <a:rPr lang="hr-HR" sz="3600" dirty="0" smtClean="0">
                <a:effectLst/>
              </a:rPr>
              <a:t>Analiza ankete</a:t>
            </a:r>
            <a:endParaRPr lang="hr-HR" sz="3600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268760"/>
            <a:ext cx="842493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 smtClean="0">
                <a:solidFill>
                  <a:srgbClr val="000099"/>
                </a:solidFill>
              </a:rPr>
              <a:t> Cilj  je bio utvrditi postojeće znanje o autizmu kod  srednjoškolaca</a:t>
            </a:r>
          </a:p>
          <a:p>
            <a:pPr algn="ctr"/>
            <a:endParaRPr lang="hr-HR" sz="2000" b="1" dirty="0" smtClean="0">
              <a:solidFill>
                <a:srgbClr val="000099"/>
              </a:solidFill>
            </a:endParaRPr>
          </a:p>
          <a:p>
            <a:pPr>
              <a:lnSpc>
                <a:spcPct val="150000"/>
              </a:lnSpc>
            </a:pPr>
            <a:r>
              <a:rPr lang="hr-HR" sz="2000" dirty="0" smtClean="0">
                <a:solidFill>
                  <a:srgbClr val="000099"/>
                </a:solidFill>
              </a:rPr>
              <a:t>Provedena je anketa u 3 škole na uzorku od 275 učenika:</a:t>
            </a:r>
          </a:p>
          <a:p>
            <a:pPr marL="623888" indent="87313">
              <a:lnSpc>
                <a:spcPct val="150000"/>
              </a:lnSpc>
              <a:buFont typeface="Arial" pitchFamily="34" charset="0"/>
              <a:buChar char="•"/>
            </a:pPr>
            <a:r>
              <a:rPr lang="hr-HR" sz="2000" dirty="0" smtClean="0">
                <a:solidFill>
                  <a:srgbClr val="000099"/>
                </a:solidFill>
              </a:rPr>
              <a:t> Medicinska škola, Šibenik – 93 učenika</a:t>
            </a:r>
          </a:p>
          <a:p>
            <a:pPr marL="623888" indent="87313">
              <a:lnSpc>
                <a:spcPct val="150000"/>
              </a:lnSpc>
              <a:buFont typeface="Arial" pitchFamily="34" charset="0"/>
              <a:buChar char="•"/>
            </a:pPr>
            <a:r>
              <a:rPr lang="hr-HR" sz="2000" dirty="0" smtClean="0">
                <a:solidFill>
                  <a:srgbClr val="000099"/>
                </a:solidFill>
              </a:rPr>
              <a:t> Medicinska škola, Pula – 82 učenika</a:t>
            </a:r>
          </a:p>
          <a:p>
            <a:pPr marL="623888" indent="87313">
              <a:lnSpc>
                <a:spcPct val="150000"/>
              </a:lnSpc>
              <a:buFont typeface="Arial" pitchFamily="34" charset="0"/>
              <a:buChar char="•"/>
            </a:pPr>
            <a:r>
              <a:rPr lang="hr-HR" sz="2000" dirty="0" smtClean="0">
                <a:solidFill>
                  <a:srgbClr val="000099"/>
                </a:solidFill>
              </a:rPr>
              <a:t> Srednja stručna škola “miloš </a:t>
            </a:r>
            <a:r>
              <a:rPr lang="hr-HR" sz="2000" dirty="0" err="1" smtClean="0">
                <a:solidFill>
                  <a:srgbClr val="000099"/>
                </a:solidFill>
              </a:rPr>
              <a:t>Crnjanski</a:t>
            </a:r>
            <a:r>
              <a:rPr lang="hr-HR" sz="2000" dirty="0" smtClean="0">
                <a:solidFill>
                  <a:srgbClr val="000099"/>
                </a:solidFill>
              </a:rPr>
              <a:t>”, Kikinda – 100 učenika</a:t>
            </a:r>
          </a:p>
          <a:p>
            <a:pPr algn="ctr"/>
            <a:endParaRPr lang="hr-HR" sz="2200" b="1" dirty="0" smtClean="0">
              <a:solidFill>
                <a:srgbClr val="000099"/>
              </a:solidFill>
            </a:endParaRPr>
          </a:p>
          <a:p>
            <a:endParaRPr lang="hr-HR" sz="2200" dirty="0" smtClean="0">
              <a:solidFill>
                <a:srgbClr val="000099"/>
              </a:solidFill>
            </a:endParaRPr>
          </a:p>
          <a:p>
            <a:endParaRPr lang="hr-HR" sz="2200" dirty="0" smtClean="0">
              <a:solidFill>
                <a:srgbClr val="000099"/>
              </a:solidFill>
            </a:endParaRPr>
          </a:p>
          <a:p>
            <a:endParaRPr lang="hr-HR" sz="2200" dirty="0">
              <a:solidFill>
                <a:srgbClr val="000099"/>
              </a:solidFill>
            </a:endParaRPr>
          </a:p>
        </p:txBody>
      </p:sp>
      <p:pic>
        <p:nvPicPr>
          <p:cNvPr id="44034" name="Picture 2" descr="Slikovni rezultat za meÄunarodni dan autiz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290456"/>
            <a:ext cx="4032448" cy="23097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16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9512" y="764704"/>
            <a:ext cx="8964488" cy="230425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hr-HR" sz="2400" b="1" dirty="0" smtClean="0"/>
              <a:t>Iz ankete provedene u tri škole došli smo do zaključaka:</a:t>
            </a:r>
          </a:p>
          <a:p>
            <a:pPr indent="-168275">
              <a:lnSpc>
                <a:spcPct val="150000"/>
              </a:lnSpc>
            </a:pPr>
            <a:r>
              <a:rPr lang="hr-HR" sz="2400" b="1" dirty="0" smtClean="0"/>
              <a:t>učenici imaju osnovno znanje o autizmu,</a:t>
            </a:r>
          </a:p>
          <a:p>
            <a:pPr indent="-168275">
              <a:lnSpc>
                <a:spcPct val="150000"/>
              </a:lnSpc>
            </a:pPr>
            <a:r>
              <a:rPr lang="hr-HR" sz="2400" b="1" dirty="0" smtClean="0"/>
              <a:t>kod nekih pitanja rezultati su neujednačeni,</a:t>
            </a:r>
          </a:p>
          <a:p>
            <a:pPr indent="-168275">
              <a:lnSpc>
                <a:spcPct val="150000"/>
              </a:lnSpc>
            </a:pPr>
            <a:r>
              <a:rPr lang="hr-HR" sz="2400" b="1" dirty="0" smtClean="0"/>
              <a:t>na neka pitanja odgovorili su u većini krivo, zbog  predrasuda.</a:t>
            </a:r>
            <a:endParaRPr lang="hr-HR" sz="2400" dirty="0"/>
          </a:p>
        </p:txBody>
      </p:sp>
      <p:pic>
        <p:nvPicPr>
          <p:cNvPr id="1026" name="Picture 2" descr="Slikovni rezultat za svjetski dan autizm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23728" y="3933056"/>
            <a:ext cx="4896544" cy="262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23799" y="310505"/>
            <a:ext cx="8229600" cy="981075"/>
          </a:xfrm>
        </p:spPr>
        <p:txBody>
          <a:bodyPr/>
          <a:lstStyle/>
          <a:p>
            <a:pPr eaLnBrk="1" hangingPunct="1"/>
            <a:r>
              <a:rPr lang="sr-Latn-RS" altLang="sr-Latn-RS" sz="3600" dirty="0">
                <a:effectLst/>
              </a:rPr>
              <a:t>DEFINICIJA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31112" y="1088740"/>
            <a:ext cx="8661367" cy="4680520"/>
          </a:xfrm>
        </p:spPr>
        <p:txBody>
          <a:bodyPr/>
          <a:lstStyle/>
          <a:p>
            <a:pPr marL="174625" indent="-174625" eaLnBrk="1" hangingPunct="1">
              <a:lnSpc>
                <a:spcPct val="150000"/>
              </a:lnSpc>
            </a:pPr>
            <a:r>
              <a:rPr lang="hr-HR" altLang="sr-Latn-RS" sz="2000" dirty="0" smtClean="0"/>
              <a:t>Autizam je vrlo složeni poremećaj u razvoju mozga, koji karakterizira slaba ili nikakva socijalna interakcija i komunikacija, te ograničeni i ponavljajući obrasci ponašanja.</a:t>
            </a:r>
          </a:p>
          <a:p>
            <a:pPr marL="174625" indent="-174625" eaLnBrk="1" hangingPunct="1">
              <a:lnSpc>
                <a:spcPct val="150000"/>
              </a:lnSpc>
            </a:pPr>
            <a:r>
              <a:rPr lang="hr-HR" altLang="sr-Latn-RS" sz="2000" dirty="0" smtClean="0"/>
              <a:t>Autizam je jedan od najtežih razvojnih poremećaja, koji se javlja u ranom djetinjstvu, ugrožava normalan razvoj djeteta i njegovo kasnije osposobljavanje za samostalan život.</a:t>
            </a:r>
          </a:p>
          <a:p>
            <a:pPr marL="174625" indent="-174625" eaLnBrk="1" hangingPunct="1">
              <a:lnSpc>
                <a:spcPct val="150000"/>
              </a:lnSpc>
            </a:pPr>
            <a:endParaRPr lang="hr-HR" altLang="sr-Latn-R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849" y="4005064"/>
            <a:ext cx="2857500" cy="23808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7975" y="160338"/>
            <a:ext cx="8229600" cy="981075"/>
          </a:xfrm>
        </p:spPr>
        <p:txBody>
          <a:bodyPr/>
          <a:lstStyle/>
          <a:p>
            <a:pPr eaLnBrk="1" hangingPunct="1"/>
            <a:r>
              <a:rPr lang="sr-Latn-RS" altLang="sr-Latn-RS" sz="3600" dirty="0" smtClean="0">
                <a:effectLst/>
              </a:rPr>
              <a:t>POVIJEST</a:t>
            </a:r>
            <a:endParaRPr lang="sr-Latn-RS" altLang="sr-Latn-RS" sz="3600" dirty="0">
              <a:effectLst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55575" y="1268760"/>
            <a:ext cx="8808913" cy="3744416"/>
          </a:xfrm>
        </p:spPr>
        <p:txBody>
          <a:bodyPr/>
          <a:lstStyle/>
          <a:p>
            <a:pPr indent="-255588" eaLnBrk="1" hangingPunct="1"/>
            <a:r>
              <a:rPr lang="hr-HR" altLang="sr-Latn-RS" sz="2400" dirty="0" smtClean="0"/>
              <a:t>Naziv „autizam“ u psihijatriju  je uveo švicarski psihijatar Eugen </a:t>
            </a:r>
            <a:r>
              <a:rPr lang="hr-HR" altLang="sr-Latn-RS" sz="2400" dirty="0" err="1" smtClean="0"/>
              <a:t>Bleuler</a:t>
            </a:r>
            <a:r>
              <a:rPr lang="hr-HR" altLang="sr-Latn-RS" sz="2400" dirty="0" smtClean="0"/>
              <a:t> 1911. godine, sa značenjem „bježanje iz stvarnosti“ kako bi taj naziv primijenio na shizofrenu simptomatologiju. </a:t>
            </a:r>
          </a:p>
          <a:p>
            <a:pPr indent="-255588" eaLnBrk="1" hangingPunct="1"/>
            <a:r>
              <a:rPr lang="hr-HR" altLang="sr-Latn-RS" sz="2400" dirty="0" smtClean="0"/>
              <a:t>Autizam je prvi put opisao Leo </a:t>
            </a:r>
            <a:r>
              <a:rPr lang="hr-HR" altLang="sr-Latn-RS" sz="2400" dirty="0" err="1" smtClean="0"/>
              <a:t>Kanner</a:t>
            </a:r>
            <a:r>
              <a:rPr lang="hr-HR" altLang="sr-Latn-RS" sz="2400" dirty="0" smtClean="0"/>
              <a:t> 1943. godine. </a:t>
            </a:r>
          </a:p>
          <a:p>
            <a:pPr indent="-255588" eaLnBrk="1" hangingPunct="1"/>
            <a:r>
              <a:rPr lang="hr-HR" altLang="sr-Latn-RS" sz="2400" dirty="0" smtClean="0"/>
              <a:t>Od 1983. godine autizam se kao najprominentniji predstavnik svrstava u „Pervazivne razvojne poremećaje“ i tako u potpunosti distancira od šizofrenije sa ranim početkom…</a:t>
            </a:r>
          </a:p>
          <a:p>
            <a:pPr eaLnBrk="1" hangingPunct="1"/>
            <a:endParaRPr lang="sr-Latn-RS" altLang="sr-Latn-RS" dirty="0"/>
          </a:p>
        </p:txBody>
      </p:sp>
      <p:sp>
        <p:nvSpPr>
          <p:cNvPr id="22532" name="AutoShape 4" descr="Slikovni rezultat za eugen bleul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22534" name="Picture 6" descr="Slikovni rezultat za svjetski dan autizm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715964" y="4581128"/>
            <a:ext cx="3712071" cy="20857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353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503709"/>
            <a:ext cx="8784976" cy="981075"/>
          </a:xfrm>
        </p:spPr>
        <p:txBody>
          <a:bodyPr/>
          <a:lstStyle/>
          <a:p>
            <a:pPr eaLnBrk="1" hangingPunct="1"/>
            <a:r>
              <a:rPr lang="sr-Latn-RS" altLang="sr-Latn-RS" sz="3600" dirty="0">
                <a:effectLst/>
              </a:rPr>
              <a:t>PERVAZIVNI RAZVOJNI POREMEĆAJI</a:t>
            </a:r>
            <a:br>
              <a:rPr lang="sr-Latn-RS" altLang="sr-Latn-RS" sz="3600" dirty="0">
                <a:effectLst/>
              </a:rPr>
            </a:br>
            <a:r>
              <a:rPr lang="sr-Latn-RS" altLang="sr-Latn-RS" sz="3600" dirty="0">
                <a:effectLst/>
              </a:rPr>
              <a:t>(PSA)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484784"/>
            <a:ext cx="8640960" cy="496855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altLang="sr-Latn-RS" sz="2800" dirty="0" smtClean="0"/>
              <a:t>PSA podrazumijeva širok spektar kliničkih karakteristika kojima se opisuju složeni razvojni poremećaji definirani ponašanjem djeteta koji počinju prije treće godine života.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789040"/>
            <a:ext cx="4040212" cy="2852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353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834" y="274948"/>
            <a:ext cx="8229600" cy="936104"/>
          </a:xfrm>
        </p:spPr>
        <p:txBody>
          <a:bodyPr/>
          <a:lstStyle/>
          <a:p>
            <a:r>
              <a:rPr lang="sr-Latn-RS" sz="3600" dirty="0" smtClean="0">
                <a:effectLst/>
              </a:rPr>
              <a:t>NAJČEŠĆI SIMTOPMI</a:t>
            </a:r>
            <a:endParaRPr lang="sr-Latn-RS" sz="36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025" y="1211052"/>
            <a:ext cx="4038600" cy="4525963"/>
          </a:xfrm>
        </p:spPr>
        <p:txBody>
          <a:bodyPr/>
          <a:lstStyle/>
          <a:p>
            <a:pPr indent="-168275">
              <a:lnSpc>
                <a:spcPct val="150000"/>
              </a:lnSpc>
            </a:pPr>
            <a:r>
              <a:rPr lang="hr-HR" sz="2000" b="1" dirty="0" smtClean="0"/>
              <a:t>Nedostatak    komunikacije </a:t>
            </a:r>
          </a:p>
          <a:p>
            <a:pPr indent="-168275">
              <a:lnSpc>
                <a:spcPct val="150000"/>
              </a:lnSpc>
            </a:pPr>
            <a:r>
              <a:rPr lang="hr-HR" sz="2000" b="1" dirty="0" smtClean="0"/>
              <a:t>Nedostatak kontakta pogledom</a:t>
            </a:r>
          </a:p>
          <a:p>
            <a:pPr indent="-168275">
              <a:lnSpc>
                <a:spcPct val="150000"/>
              </a:lnSpc>
            </a:pPr>
            <a:r>
              <a:rPr lang="hr-HR" sz="2000" b="1" dirty="0" smtClean="0"/>
              <a:t>Neodazivanje na poziv imenom</a:t>
            </a:r>
          </a:p>
          <a:p>
            <a:pPr indent="-168275">
              <a:lnSpc>
                <a:spcPct val="150000"/>
              </a:lnSpc>
            </a:pPr>
            <a:r>
              <a:rPr lang="hr-HR" sz="2000" b="1" dirty="0" smtClean="0"/>
              <a:t>Snažne fascinacije određenim predmetima</a:t>
            </a:r>
          </a:p>
          <a:p>
            <a:pPr indent="-168275">
              <a:lnSpc>
                <a:spcPct val="150000"/>
              </a:lnSpc>
            </a:pPr>
            <a:r>
              <a:rPr lang="hr-HR" sz="2000" b="1" dirty="0" smtClean="0"/>
              <a:t>Stereotipni pokreti tijelom ili prstima</a:t>
            </a:r>
          </a:p>
          <a:p>
            <a:pPr indent="-168275">
              <a:lnSpc>
                <a:spcPct val="150000"/>
              </a:lnSpc>
            </a:pPr>
            <a:r>
              <a:rPr lang="hr-HR" sz="2000" b="1" dirty="0" smtClean="0"/>
              <a:t>Nedostatak empatije</a:t>
            </a:r>
          </a:p>
          <a:p>
            <a:pPr indent="-168275">
              <a:lnSpc>
                <a:spcPct val="150000"/>
              </a:lnSpc>
            </a:pPr>
            <a:r>
              <a:rPr lang="hr-HR" sz="2000" b="1" dirty="0" smtClean="0"/>
              <a:t>Odsustvo simboličke igre</a:t>
            </a:r>
            <a:endParaRPr lang="hr-HR" sz="2000" b="1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23554" name="Picture 2" descr="Slikovni rezultat za svjetski dan autizm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283968" y="1340768"/>
            <a:ext cx="4176464" cy="50904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375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5301208"/>
            <a:ext cx="7884368" cy="792088"/>
          </a:xfrm>
        </p:spPr>
        <p:txBody>
          <a:bodyPr/>
          <a:lstStyle/>
          <a:p>
            <a:pPr>
              <a:buNone/>
            </a:pPr>
            <a:r>
              <a:rPr lang="sr-Latn-RS" sz="2000" dirty="0"/>
              <a:t>F84.0 </a:t>
            </a:r>
            <a:r>
              <a:rPr lang="sr-Latn-RS" sz="2000" dirty="0" smtClean="0"/>
              <a:t>Dječji autizam                       F84.1 </a:t>
            </a:r>
            <a:r>
              <a:rPr lang="sr-Latn-RS" sz="2000" dirty="0"/>
              <a:t>Atipični autizam</a:t>
            </a:r>
          </a:p>
          <a:p>
            <a:pPr>
              <a:buNone/>
            </a:pPr>
            <a:r>
              <a:rPr lang="sr-Latn-RS" sz="2000" dirty="0"/>
              <a:t>F84.2 Retov (Rett) </a:t>
            </a:r>
            <a:r>
              <a:rPr lang="sr-Latn-RS" sz="2000" dirty="0" smtClean="0"/>
              <a:t>sindrom            F84.5 </a:t>
            </a:r>
            <a:r>
              <a:rPr lang="sr-Latn-RS" sz="2000" dirty="0"/>
              <a:t>Aspergerov sindrom</a:t>
            </a:r>
          </a:p>
          <a:p>
            <a:pPr marL="0" indent="0">
              <a:buNone/>
            </a:pPr>
            <a:endParaRPr lang="sr-Latn-RS" sz="2000" dirty="0"/>
          </a:p>
        </p:txBody>
      </p:sp>
      <p:pic>
        <p:nvPicPr>
          <p:cNvPr id="20482" name="Picture 2" descr="Slikovni rezultat za pervazivni razvojni poremeÄa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31034" y="548680"/>
            <a:ext cx="8712966" cy="4392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100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>
                <a:effectLst/>
              </a:rPr>
              <a:t>Autismus atypicus (Atipični autizam)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7638"/>
            <a:ext cx="8496944" cy="4525963"/>
          </a:xfrm>
        </p:spPr>
        <p:txBody>
          <a:bodyPr/>
          <a:lstStyle/>
          <a:p>
            <a:pPr algn="just"/>
            <a:r>
              <a:rPr lang="hr-HR" sz="2800" dirty="0" smtClean="0"/>
              <a:t>Atipični autizam se najčešće razvija kod duboko retardiranih osoba, a javlja se i kod osoba sa teškim specifičnim poremećajem razvoja perceptivnog govora (nakon treće godine života).</a:t>
            </a:r>
            <a:endParaRPr lang="hr-HR" sz="2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225" y="3573016"/>
            <a:ext cx="5035550" cy="310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0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73" y="116632"/>
            <a:ext cx="8229600" cy="1084982"/>
          </a:xfrm>
        </p:spPr>
        <p:txBody>
          <a:bodyPr/>
          <a:lstStyle/>
          <a:p>
            <a:r>
              <a:rPr lang="sr-Latn-RS" sz="3200" dirty="0">
                <a:effectLst/>
              </a:rPr>
              <a:t>Syndroma Rett (Rett-ov sindrom)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7336" y="1201614"/>
            <a:ext cx="8665144" cy="4525963"/>
          </a:xfrm>
        </p:spPr>
        <p:txBody>
          <a:bodyPr/>
          <a:lstStyle/>
          <a:p>
            <a:r>
              <a:rPr lang="hr-HR" sz="2000" dirty="0" smtClean="0"/>
              <a:t>Uzrok - nepoznat.</a:t>
            </a:r>
          </a:p>
          <a:p>
            <a:r>
              <a:rPr lang="hr-HR" sz="2000" dirty="0" smtClean="0"/>
              <a:t>Javlja se samo kod djevojčica.</a:t>
            </a:r>
          </a:p>
          <a:p>
            <a:r>
              <a:rPr lang="hr-HR" sz="2000" dirty="0" smtClean="0"/>
              <a:t>Razvoj je praćen djelomičnim ili potpunim gubitkom stečenih vještina šaka i govora, zajedno sa usporenim rastom glave (između 7.i 24.mj.)</a:t>
            </a:r>
          </a:p>
          <a:p>
            <a:r>
              <a:rPr lang="hr-HR" sz="2000" dirty="0" smtClean="0"/>
              <a:t>Epileptički napadi se javljaju kod većine slučajeva (od 8.godine). </a:t>
            </a:r>
          </a:p>
          <a:p>
            <a:r>
              <a:rPr lang="hr-HR" sz="2000" dirty="0" smtClean="0"/>
              <a:t>Rijetko se javljaju namjerna samopovređivanja i razne stereotipne preokupacije.</a:t>
            </a:r>
          </a:p>
          <a:p>
            <a:pPr>
              <a:buNone/>
            </a:pPr>
            <a:endParaRPr lang="sr-Latn-RS" dirty="0"/>
          </a:p>
        </p:txBody>
      </p:sp>
      <p:pic>
        <p:nvPicPr>
          <p:cNvPr id="18434" name="Picture 2" descr="Povezana sl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6393" y="3904620"/>
            <a:ext cx="3960440" cy="2890292"/>
          </a:xfrm>
          <a:prstGeom prst="rect">
            <a:avLst/>
          </a:prstGeom>
          <a:noFill/>
        </p:spPr>
      </p:pic>
      <p:sp>
        <p:nvSpPr>
          <p:cNvPr id="6" name="Pravokutnik 5"/>
          <p:cNvSpPr/>
          <p:nvPr/>
        </p:nvSpPr>
        <p:spPr>
          <a:xfrm>
            <a:off x="4916613" y="4725144"/>
            <a:ext cx="72008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910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673" y="188640"/>
            <a:ext cx="8532440" cy="1084982"/>
          </a:xfrm>
        </p:spPr>
        <p:txBody>
          <a:bodyPr/>
          <a:lstStyle/>
          <a:p>
            <a:r>
              <a:rPr lang="sr-Latn-RS" sz="3200" dirty="0">
                <a:effectLst/>
              </a:rPr>
              <a:t>Syndroma</a:t>
            </a:r>
            <a:r>
              <a:rPr lang="sr-Latn-RS" dirty="0">
                <a:effectLst/>
              </a:rPr>
              <a:t> </a:t>
            </a:r>
            <a:r>
              <a:rPr lang="sr-Latn-RS" sz="3200" dirty="0">
                <a:effectLst/>
              </a:rPr>
              <a:t>Asperger (Aspergerov sindrom)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pPr algn="just"/>
            <a:r>
              <a:rPr lang="hr-HR" sz="2400" dirty="0" smtClean="0"/>
              <a:t>Osnovna razlika u odnosu na autizam je u tome što ne postoji  kašnjenje ili retardacija govora.</a:t>
            </a:r>
          </a:p>
          <a:p>
            <a:pPr algn="just"/>
            <a:r>
              <a:rPr lang="hr-HR" sz="2400" dirty="0" smtClean="0"/>
              <a:t>Intelektualne sposobnosti su normalne, ali im nedostaju vještine neverbalne komunikacije, fizički su nespretni i ne pokazuju empatiju, češće se javlja kod dječaka.</a:t>
            </a:r>
          </a:p>
          <a:p>
            <a:pPr algn="just"/>
            <a:r>
              <a:rPr lang="hr-HR" sz="2400" dirty="0" smtClean="0"/>
              <a:t>Tijekom ranog odraslog doba povremeno se javljaju psihotične epizode.</a:t>
            </a:r>
            <a:endParaRPr lang="hr-HR" sz="2400" dirty="0"/>
          </a:p>
        </p:txBody>
      </p:sp>
      <p:pic>
        <p:nvPicPr>
          <p:cNvPr id="17410" name="Picture 2" descr="Slikovni rezultat za aspergerov sindrom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7F1F1"/>
              </a:clrFrom>
              <a:clrTo>
                <a:srgbClr val="F7F1F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500" y="4071491"/>
            <a:ext cx="5715000" cy="238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873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91850"/>
            <a:ext cx="8229600" cy="1084982"/>
          </a:xfrm>
        </p:spPr>
        <p:txBody>
          <a:bodyPr/>
          <a:lstStyle/>
          <a:p>
            <a:r>
              <a:rPr lang="sr-Latn-RS" sz="2400" dirty="0" smtClean="0">
                <a:effectLst/>
              </a:rPr>
              <a:t>POZNATE OSOBE S ASPERGEROVIM SINDROMOM</a:t>
            </a:r>
            <a:endParaRPr lang="en-US" sz="24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92" y="1196752"/>
            <a:ext cx="8229600" cy="5472608"/>
          </a:xfrm>
        </p:spPr>
        <p:txBody>
          <a:bodyPr/>
          <a:lstStyle/>
          <a:p>
            <a:pPr indent="-168275" algn="ctr">
              <a:tabLst>
                <a:tab pos="2873375" algn="l"/>
              </a:tabLst>
            </a:pPr>
            <a:r>
              <a:rPr lang="en-US" sz="1800" dirty="0" smtClean="0"/>
              <a:t>Daryl Hannah</a:t>
            </a:r>
            <a:r>
              <a:rPr lang="sr-Latn-RS" sz="1800" dirty="0" smtClean="0"/>
              <a:t> (glumica)</a:t>
            </a:r>
            <a:endParaRPr lang="en-US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2816"/>
            <a:ext cx="3528392" cy="1987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3003" y="3838430"/>
            <a:ext cx="4128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198438">
              <a:buFont typeface="Arial" pitchFamily="34" charset="0"/>
              <a:buChar char="•"/>
            </a:pPr>
            <a:r>
              <a:rPr lang="en-US" dirty="0">
                <a:solidFill>
                  <a:srgbClr val="000099"/>
                </a:solidFill>
              </a:rPr>
              <a:t>Courtney </a:t>
            </a:r>
            <a:r>
              <a:rPr lang="en-US" dirty="0" smtClean="0">
                <a:solidFill>
                  <a:srgbClr val="000099"/>
                </a:solidFill>
              </a:rPr>
              <a:t>Love</a:t>
            </a:r>
            <a:r>
              <a:rPr lang="sr-Latn-RS" dirty="0" smtClean="0">
                <a:solidFill>
                  <a:srgbClr val="000099"/>
                </a:solidFill>
              </a:rPr>
              <a:t> (</a:t>
            </a:r>
            <a:r>
              <a:rPr lang="sr-Latn-RS" dirty="0" err="1" smtClean="0">
                <a:solidFill>
                  <a:srgbClr val="000099"/>
                </a:solidFill>
              </a:rPr>
              <a:t>pjevačica</a:t>
            </a:r>
            <a:r>
              <a:rPr lang="sr-Latn-RS" dirty="0" smtClean="0">
                <a:solidFill>
                  <a:srgbClr val="000099"/>
                </a:solidFill>
              </a:rPr>
              <a:t> </a:t>
            </a:r>
            <a:r>
              <a:rPr lang="sr-Latn-RS" dirty="0">
                <a:solidFill>
                  <a:srgbClr val="000099"/>
                </a:solidFill>
              </a:rPr>
              <a:t>i glumica)</a:t>
            </a:r>
            <a:endParaRPr lang="en-US" dirty="0">
              <a:solidFill>
                <a:srgbClr val="000099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26" y="4251696"/>
            <a:ext cx="2586138" cy="227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5945389" y="3882364"/>
            <a:ext cx="2803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198438">
              <a:buFont typeface="Arial" pitchFamily="34" charset="0"/>
              <a:buChar char="•"/>
            </a:pPr>
            <a:r>
              <a:rPr lang="en-US" dirty="0">
                <a:solidFill>
                  <a:srgbClr val="000099"/>
                </a:solidFill>
              </a:rPr>
              <a:t>Dan </a:t>
            </a:r>
            <a:r>
              <a:rPr lang="en-US" dirty="0" err="1">
                <a:solidFill>
                  <a:srgbClr val="000099"/>
                </a:solidFill>
              </a:rPr>
              <a:t>Aykroyd</a:t>
            </a:r>
            <a:r>
              <a:rPr lang="sr-Latn-RS" dirty="0">
                <a:solidFill>
                  <a:srgbClr val="000099"/>
                </a:solidFill>
              </a:rPr>
              <a:t> </a:t>
            </a:r>
            <a:r>
              <a:rPr lang="sr-Latn-RS" dirty="0" smtClean="0">
                <a:solidFill>
                  <a:srgbClr val="000099"/>
                </a:solidFill>
              </a:rPr>
              <a:t>(glumac</a:t>
            </a:r>
            <a:r>
              <a:rPr lang="sr-Latn-RS" dirty="0">
                <a:solidFill>
                  <a:srgbClr val="000099"/>
                </a:solidFill>
              </a:rPr>
              <a:t>)</a:t>
            </a:r>
            <a:endParaRPr lang="en-US" dirty="0">
              <a:solidFill>
                <a:srgbClr val="000099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51696"/>
            <a:ext cx="3024336" cy="227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041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5373"/>
            <a:ext cx="8229600" cy="1084982"/>
          </a:xfrm>
        </p:spPr>
        <p:txBody>
          <a:bodyPr/>
          <a:lstStyle/>
          <a:p>
            <a:r>
              <a:rPr lang="sr-Latn-RS" sz="3600" dirty="0" smtClean="0">
                <a:effectLst/>
              </a:rPr>
              <a:t>Uzroci autizma</a:t>
            </a:r>
            <a:endParaRPr lang="sr-Latn-RS" sz="36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640960" cy="4525963"/>
          </a:xfrm>
        </p:spPr>
        <p:txBody>
          <a:bodyPr/>
          <a:lstStyle/>
          <a:p>
            <a:pPr indent="-168275"/>
            <a:r>
              <a:rPr lang="hr-HR" sz="2000" dirty="0" smtClean="0"/>
              <a:t>Uzroci mogu biti:</a:t>
            </a:r>
            <a:br>
              <a:rPr lang="hr-HR" sz="2000" dirty="0" smtClean="0"/>
            </a:br>
            <a:r>
              <a:rPr lang="hr-HR" sz="2000" dirty="0" smtClean="0"/>
              <a:t>- psihološki, </a:t>
            </a:r>
          </a:p>
          <a:p>
            <a:pPr indent="-168275">
              <a:buNone/>
            </a:pPr>
            <a:r>
              <a:rPr lang="hr-HR" sz="2000" dirty="0" smtClean="0"/>
              <a:t>  - biološki, </a:t>
            </a:r>
          </a:p>
          <a:p>
            <a:pPr indent="-168275">
              <a:buNone/>
            </a:pPr>
            <a:r>
              <a:rPr lang="hr-HR" sz="2000" dirty="0" smtClean="0"/>
              <a:t>  - genetski (uključujući i faktore okoline, kao i interakcije gena i okoline).</a:t>
            </a:r>
          </a:p>
          <a:p>
            <a:pPr indent="-168275"/>
            <a:r>
              <a:rPr lang="hr-HR" sz="2000" dirty="0" smtClean="0"/>
              <a:t> Mogući uzroci pojave autizma su i poteškoće u trudnoći i prilikom porođaja, razne infekcije, pa čak i pojedina cjepiva. </a:t>
            </a:r>
          </a:p>
          <a:p>
            <a:pPr indent="-168275"/>
            <a:r>
              <a:rPr lang="hr-HR" sz="2000" dirty="0" smtClean="0"/>
              <a:t>Poznato je da ovo stanje ima veze sa biokemijskim i neurološkim promjenama na mozgu, ali ne i odakle te promjene potiču. </a:t>
            </a:r>
          </a:p>
          <a:p>
            <a:pPr indent="-168275">
              <a:buNone/>
            </a:pPr>
            <a:endParaRPr lang="sr-Latn-RS" dirty="0"/>
          </a:p>
        </p:txBody>
      </p:sp>
      <p:pic>
        <p:nvPicPr>
          <p:cNvPr id="4" name="Rezervirano mjesto sadržaja 3" descr="Svjetski_dan_svjesnosti_o_autizmu_02042018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2051720" y="4221088"/>
            <a:ext cx="4680520" cy="2413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436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algn="just"/>
            <a:r>
              <a:rPr lang="hr-HR" sz="2400" dirty="0" smtClean="0"/>
              <a:t>Postoje istraživanja koja ukazuju na povezanost starosti očeva i rizika od javljanja autizma. </a:t>
            </a:r>
          </a:p>
          <a:p>
            <a:pPr algn="just"/>
            <a:r>
              <a:rPr lang="hr-HR" sz="2400" dirty="0" smtClean="0"/>
              <a:t>Za neke od uzročnika se smatraju cjepiva, aditivi u hrani, pa čak i neki vid zabave kao što je gledanje televizije ili korištenje računala.</a:t>
            </a:r>
          </a:p>
          <a:p>
            <a:pPr algn="just"/>
            <a:r>
              <a:rPr lang="hr-HR" sz="2400" dirty="0" smtClean="0"/>
              <a:t>Iako se čini da je područje etiologije u cijelosti objašnjeno, mnogi pokušaji da se autizam sistematski objasni su  završili neuspješno</a:t>
            </a:r>
            <a:r>
              <a:rPr lang="vi-VN" sz="2400" dirty="0" smtClean="0"/>
              <a:t>.</a:t>
            </a:r>
            <a:endParaRPr lang="vi-VN" sz="2400" dirty="0"/>
          </a:p>
          <a:p>
            <a:pPr marL="0" indent="0">
              <a:buNone/>
            </a:pPr>
            <a:endParaRPr lang="sr-Latn-R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89040"/>
            <a:ext cx="2376264" cy="26642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797" y="4077072"/>
            <a:ext cx="2874640" cy="23762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789114"/>
            <a:ext cx="2794992" cy="266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3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286808" cy="868346"/>
          </a:xfrm>
        </p:spPr>
        <p:txBody>
          <a:bodyPr>
            <a:normAutofit/>
          </a:bodyPr>
          <a:lstStyle/>
          <a:p>
            <a:r>
              <a:rPr lang="hr-HR" sz="3600" dirty="0" smtClean="0">
                <a:effectLst/>
              </a:rPr>
              <a:t>Dijagnostika autizma </a:t>
            </a:r>
            <a:endParaRPr lang="hr-HR" sz="36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82" y="1052254"/>
            <a:ext cx="9144000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vi-VN" sz="2000" dirty="0" smtClean="0"/>
              <a:t> </a:t>
            </a:r>
            <a:endParaRPr lang="hr-HR" sz="2000" dirty="0" smtClean="0"/>
          </a:p>
          <a:p>
            <a:pPr>
              <a:lnSpc>
                <a:spcPct val="150000"/>
              </a:lnSpc>
            </a:pPr>
            <a:r>
              <a:rPr lang="vi-VN" sz="2400" dirty="0" smtClean="0"/>
              <a:t>Dijagnoza autizma postavlja se na temelju anamneze, kliničke slike, promatranja djeteta u različitim situacijama</a:t>
            </a:r>
            <a:r>
              <a:rPr lang="hr-HR" sz="2400" dirty="0" smtClean="0"/>
              <a:t>,</a:t>
            </a:r>
            <a:r>
              <a:rPr lang="vi-VN" sz="2400" dirty="0" smtClean="0"/>
              <a:t> te psihološkim testiranjem</a:t>
            </a:r>
            <a:r>
              <a:rPr lang="hr-HR" sz="2400" dirty="0" smtClean="0"/>
              <a:t>.</a:t>
            </a:r>
            <a:endParaRPr lang="hr-HR" sz="2400" dirty="0"/>
          </a:p>
        </p:txBody>
      </p:sp>
      <p:pic>
        <p:nvPicPr>
          <p:cNvPr id="4" name="Picture 3" descr="233049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3687" y="3284984"/>
            <a:ext cx="5618789" cy="337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5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5741" y="332656"/>
            <a:ext cx="8472518" cy="725470"/>
          </a:xfrm>
        </p:spPr>
        <p:txBody>
          <a:bodyPr>
            <a:normAutofit/>
          </a:bodyPr>
          <a:lstStyle/>
          <a:p>
            <a:r>
              <a:rPr lang="hr-HR" sz="3600" dirty="0" smtClean="0">
                <a:effectLst/>
              </a:rPr>
              <a:t>Ponašanje djece s autizmom</a:t>
            </a:r>
            <a:endParaRPr lang="hr-HR" sz="3600" dirty="0">
              <a:effectLst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28551" y="1092608"/>
            <a:ext cx="8808259" cy="557214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hr-HR" sz="2000" dirty="0" smtClean="0"/>
              <a:t>Kod autistične djece prisutna su oštećenja socijalnih interakcija, verbalne i neverbalne komunikacije. </a:t>
            </a:r>
          </a:p>
          <a:p>
            <a:pPr>
              <a:lnSpc>
                <a:spcPct val="150000"/>
              </a:lnSpc>
            </a:pPr>
            <a:r>
              <a:rPr lang="hr-HR" sz="2000" dirty="0" smtClean="0"/>
              <a:t>Ponašanje vezano za autizam javlja se najčešće prije tridesetog mjeseca života</a:t>
            </a:r>
          </a:p>
          <a:p>
            <a:pPr>
              <a:lnSpc>
                <a:spcPct val="150000"/>
              </a:lnSpc>
              <a:buNone/>
            </a:pPr>
            <a:r>
              <a:rPr lang="hr-HR" sz="2000" dirty="0" smtClean="0"/>
              <a:t>Najčešće karakteristike ponašanja su:</a:t>
            </a:r>
          </a:p>
          <a:p>
            <a:pPr>
              <a:lnSpc>
                <a:spcPct val="150000"/>
              </a:lnSpc>
              <a:buNone/>
            </a:pPr>
            <a:r>
              <a:rPr lang="hr-HR" sz="2000" dirty="0" smtClean="0"/>
              <a:t>                                1.  dijete otklanja tjelesni kontakt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hr-HR" sz="2000" dirty="0" smtClean="0"/>
              <a:t>                                 2. suzdržljivo je prema drugima </a:t>
            </a:r>
          </a:p>
          <a:p>
            <a:pPr marL="457200" indent="-457200" algn="ctr">
              <a:lnSpc>
                <a:spcPct val="150000"/>
              </a:lnSpc>
              <a:buNone/>
            </a:pPr>
            <a:r>
              <a:rPr lang="hr-HR" sz="2000" dirty="0" smtClean="0"/>
              <a:t>                       3. ne govori, a želje najčešće izražava neverbalno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hr-HR" sz="2000" dirty="0" smtClean="0"/>
              <a:t>                                  4. ne pokazuje strah od opasnost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hr-HR" sz="2000" dirty="0" smtClean="0"/>
              <a:t>Jačina simptoma varira od djeteta do djeteta i ovisi o dobi, inteligenciji, spolu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hr-HR" sz="2000" dirty="0" smtClean="0"/>
              <a:t> i neurološkom stanju.</a:t>
            </a:r>
          </a:p>
          <a:p>
            <a:pPr marL="457200" indent="-457200">
              <a:lnSpc>
                <a:spcPct val="150000"/>
              </a:lnSpc>
            </a:pPr>
            <a:endParaRPr lang="hr-HR" sz="2000" dirty="0" smtClean="0"/>
          </a:p>
        </p:txBody>
      </p:sp>
    </p:spTree>
    <p:extLst>
      <p:ext uri="{BB962C8B-B14F-4D97-AF65-F5344CB8AC3E}">
        <p14:creationId xmlns:p14="http://schemas.microsoft.com/office/powerpoint/2010/main" val="186194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8593" y="692696"/>
            <a:ext cx="9144000" cy="3600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hr-HR" sz="2200" dirty="0" smtClean="0"/>
              <a:t>Simptome poremećenih socijalnih interakcija može se podijeliti u četiri podskupine:</a:t>
            </a:r>
          </a:p>
          <a:p>
            <a:pPr>
              <a:lnSpc>
                <a:spcPct val="150000"/>
              </a:lnSpc>
              <a:buNone/>
            </a:pPr>
            <a:r>
              <a:rPr lang="hr-HR" sz="2200" dirty="0"/>
              <a:t> </a:t>
            </a:r>
            <a:r>
              <a:rPr lang="hr-HR" sz="2200" dirty="0" smtClean="0"/>
              <a:t>   1. oštećenje neverbalnih načina ponašanja kao što su pogled oči u oči, izraz lica, držanje tijela, geste </a:t>
            </a:r>
          </a:p>
          <a:p>
            <a:pPr>
              <a:lnSpc>
                <a:spcPct val="150000"/>
              </a:lnSpc>
              <a:buNone/>
            </a:pPr>
            <a:r>
              <a:rPr lang="hr-HR" sz="2200" dirty="0" smtClean="0"/>
              <a:t>    2. ne razvijaju se odnosi s vršnjacima primjereni dobi </a:t>
            </a:r>
          </a:p>
          <a:p>
            <a:pPr>
              <a:lnSpc>
                <a:spcPct val="150000"/>
              </a:lnSpc>
              <a:buNone/>
            </a:pPr>
            <a:r>
              <a:rPr lang="hr-HR" sz="2200" dirty="0" smtClean="0"/>
              <a:t>    3. nedostatak interesa i suosjećanja s drugim osobama </a:t>
            </a:r>
          </a:p>
          <a:p>
            <a:pPr>
              <a:lnSpc>
                <a:spcPct val="150000"/>
              </a:lnSpc>
              <a:buNone/>
            </a:pPr>
            <a:r>
              <a:rPr lang="hr-HR" sz="2200" dirty="0" smtClean="0"/>
              <a:t>    4. nedostatak socijalne ili emocionalne uzajamnosti</a:t>
            </a:r>
          </a:p>
          <a:p>
            <a:pPr algn="r">
              <a:lnSpc>
                <a:spcPct val="150000"/>
              </a:lnSpc>
              <a:buNone/>
            </a:pPr>
            <a:r>
              <a:rPr lang="hr-HR" sz="2200" i="1" dirty="0" smtClean="0"/>
              <a:t>(</a:t>
            </a:r>
            <a:r>
              <a:rPr lang="hr-HR" sz="2000" i="1" dirty="0" smtClean="0"/>
              <a:t>Bujas – Petković)</a:t>
            </a:r>
            <a:endParaRPr lang="hr-HR" sz="2000" i="1" dirty="0"/>
          </a:p>
        </p:txBody>
      </p:sp>
      <p:pic>
        <p:nvPicPr>
          <p:cNvPr id="4" name="Picture 3" descr="download.jpe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3788" y="3861048"/>
            <a:ext cx="3816424" cy="286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7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0" y="0"/>
            <a:ext cx="9286908" cy="6858000"/>
          </a:xfrm>
        </p:spPr>
        <p:txBody>
          <a:bodyPr>
            <a:normAutofit/>
          </a:bodyPr>
          <a:lstStyle/>
          <a:p>
            <a:endParaRPr lang="hr-HR" sz="2000" dirty="0" smtClean="0"/>
          </a:p>
          <a:p>
            <a:endParaRPr lang="hr-HR" sz="2000" dirty="0" smtClean="0"/>
          </a:p>
        </p:txBody>
      </p:sp>
      <p:pic>
        <p:nvPicPr>
          <p:cNvPr id="7" name="Picture 6" descr="download (1).jpe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2348880"/>
            <a:ext cx="4332606" cy="3960440"/>
          </a:xfrm>
          <a:prstGeom prst="rect">
            <a:avLst/>
          </a:prstGeom>
        </p:spPr>
      </p:pic>
      <p:pic>
        <p:nvPicPr>
          <p:cNvPr id="4" name="Picture 4" descr="images.jpe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692696"/>
            <a:ext cx="3744416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8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hr-HR" sz="2400" dirty="0" smtClean="0"/>
              <a:t>Stručni tim za dijagnostiku poremećaja iz spektra autizma čine: </a:t>
            </a:r>
          </a:p>
          <a:p>
            <a:r>
              <a:rPr lang="hr-HR" sz="2400" dirty="0" smtClean="0"/>
              <a:t>1. specijalist </a:t>
            </a:r>
            <a:r>
              <a:rPr lang="hr-HR" sz="2400" dirty="0" err="1" smtClean="0"/>
              <a:t>neuropedijatar</a:t>
            </a:r>
            <a:r>
              <a:rPr lang="hr-HR" sz="2400" dirty="0" smtClean="0"/>
              <a:t> i/ili dječji psihijatar</a:t>
            </a:r>
          </a:p>
          <a:p>
            <a:r>
              <a:rPr lang="hr-HR" sz="2400" dirty="0" smtClean="0"/>
              <a:t> 2. psiholog </a:t>
            </a:r>
          </a:p>
          <a:p>
            <a:r>
              <a:rPr lang="hr-HR" sz="2400" dirty="0" smtClean="0"/>
              <a:t>3. logoped </a:t>
            </a:r>
          </a:p>
          <a:p>
            <a:r>
              <a:rPr lang="hr-HR" sz="2400" dirty="0" smtClean="0"/>
              <a:t>4. defektolog/edukacijski </a:t>
            </a:r>
            <a:r>
              <a:rPr lang="hr-HR" sz="2400" dirty="0" err="1" smtClean="0"/>
              <a:t>rehabilitator</a:t>
            </a:r>
            <a:endParaRPr lang="hr-HR" sz="2400" dirty="0" smtClean="0"/>
          </a:p>
          <a:p>
            <a:pPr>
              <a:buNone/>
            </a:pPr>
            <a:endParaRPr lang="hr-HR" sz="2400" dirty="0" smtClean="0"/>
          </a:p>
          <a:p>
            <a:pPr marL="87313" indent="-80963">
              <a:lnSpc>
                <a:spcPct val="150000"/>
              </a:lnSpc>
              <a:buNone/>
            </a:pPr>
            <a:r>
              <a:rPr lang="hr-HR" sz="2400" dirty="0" smtClean="0"/>
              <a:t>  </a:t>
            </a:r>
            <a:r>
              <a:rPr lang="hr-HR" sz="2000" dirty="0" smtClean="0"/>
              <a:t>Dijagnozu poremećaja iz spektra autizma donosi </a:t>
            </a:r>
            <a:r>
              <a:rPr lang="hr-HR" sz="2000" dirty="0" err="1" smtClean="0"/>
              <a:t>neuropedijatar</a:t>
            </a:r>
            <a:r>
              <a:rPr lang="hr-HR" sz="2000" dirty="0" smtClean="0"/>
              <a:t> i/ili dječji psihijatar temeljem timske sinteze rezultata svih provedenih (obaveznih) dijagnostičkih postupaka. </a:t>
            </a:r>
            <a:endParaRPr lang="hr-HR" sz="2400" dirty="0"/>
          </a:p>
        </p:txBody>
      </p:sp>
      <p:sp>
        <p:nvSpPr>
          <p:cNvPr id="4" name="Naslov 1"/>
          <p:cNvSpPr txBox="1">
            <a:spLocks/>
          </p:cNvSpPr>
          <p:nvPr/>
        </p:nvSpPr>
        <p:spPr bwMode="auto">
          <a:xfrm>
            <a:off x="467544" y="332656"/>
            <a:ext cx="8229600" cy="1084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44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Slikovni rezultat za autiz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941168"/>
            <a:ext cx="2867025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sadržaja 5"/>
          <p:cNvSpPr>
            <a:spLocks noGrp="1"/>
          </p:cNvSpPr>
          <p:nvPr>
            <p:ph idx="1"/>
          </p:nvPr>
        </p:nvSpPr>
        <p:spPr>
          <a:xfrm>
            <a:off x="457200" y="620688"/>
            <a:ext cx="8579296" cy="55054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vi-VN" sz="2000" dirty="0" smtClean="0"/>
              <a:t>Obvezni elementi dijagnostičkog postupka za utvrđivanje poremećaja iz spektra autizma u djece u dobi 0-</a:t>
            </a:r>
            <a:r>
              <a:rPr lang="hr-HR" sz="2000" dirty="0" smtClean="0"/>
              <a:t>7</a:t>
            </a:r>
            <a:r>
              <a:rPr lang="vi-VN" sz="2000" dirty="0" smtClean="0"/>
              <a:t> godina su: </a:t>
            </a:r>
            <a:endParaRPr lang="hr-H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vi-VN" sz="2000" dirty="0" smtClean="0"/>
              <a:t>1. Klinički intervju s roditeljem/skrbnikom i klinička opservacija djeteta </a:t>
            </a:r>
            <a:endParaRPr lang="hr-H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vi-VN" sz="2000" dirty="0" smtClean="0"/>
              <a:t>2. Primjena specifičnih instrumenata i/ili kriterija za dijagnostiku autizma </a:t>
            </a:r>
            <a:endParaRPr lang="hr-H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vi-VN" sz="2000" dirty="0" smtClean="0"/>
              <a:t>3. Procjena kognitivnih sposobnosti </a:t>
            </a:r>
            <a:endParaRPr lang="hr-H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vi-VN" sz="2000" dirty="0" smtClean="0"/>
              <a:t>4. Procjena komunikacijskih sposobnosti </a:t>
            </a:r>
            <a:endParaRPr lang="hr-H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vi-VN" sz="2000" dirty="0" smtClean="0"/>
              <a:t>5. Procjena jezičnih i govornih sposobnosti </a:t>
            </a:r>
            <a:endParaRPr lang="hr-H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vi-VN" sz="2000" dirty="0" smtClean="0"/>
              <a:t>6. Procjena adaptivnih vještina</a:t>
            </a:r>
            <a:endParaRPr lang="hr-H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vi-VN" sz="2000" dirty="0" smtClean="0"/>
              <a:t> 7. Ciljane biomedicinske pretrage </a:t>
            </a:r>
            <a:endParaRPr lang="hr-HR" sz="2000" dirty="0"/>
          </a:p>
        </p:txBody>
      </p:sp>
      <p:pic>
        <p:nvPicPr>
          <p:cNvPr id="26626" name="Picture 2" descr="Povezana sl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369166"/>
            <a:ext cx="3102733" cy="31561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686800" cy="642938"/>
          </a:xfrm>
        </p:spPr>
        <p:txBody>
          <a:bodyPr>
            <a:normAutofit fontScale="90000"/>
          </a:bodyPr>
          <a:lstStyle/>
          <a:p>
            <a:pPr algn="l"/>
            <a:r>
              <a:rPr lang="hr-HR" sz="2700" dirty="0" smtClean="0"/>
              <a:t/>
            </a:r>
            <a:br>
              <a:rPr lang="hr-HR" sz="2700" dirty="0" smtClean="0"/>
            </a:br>
            <a:r>
              <a:rPr lang="hr-HR" sz="2700" dirty="0" smtClean="0"/>
              <a:t/>
            </a:r>
            <a:br>
              <a:rPr lang="hr-HR" sz="2700" dirty="0" smtClean="0"/>
            </a:br>
            <a:r>
              <a:rPr lang="hr-HR" sz="2700" dirty="0" smtClean="0"/>
              <a:t/>
            </a:r>
            <a:br>
              <a:rPr lang="hr-HR" sz="2700" dirty="0" smtClean="0"/>
            </a:br>
            <a:r>
              <a:rPr lang="hr-HR" sz="2700" dirty="0" smtClean="0"/>
              <a:t/>
            </a:r>
            <a:br>
              <a:rPr lang="hr-HR" sz="2700" dirty="0" smtClean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8625" y="476672"/>
            <a:ext cx="8715375" cy="3384376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HR" sz="2400" dirty="0" smtClean="0"/>
              <a:t>Dijagnostički se kriteriji svakih desetak godina ponešto promijene.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HR" sz="2400" dirty="0" smtClean="0"/>
              <a:t>Dijagnostički kriteriji uglavnom se slažu u tri ključne oznake autizma:</a:t>
            </a:r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hr-HR" sz="2200" b="1" dirty="0" smtClean="0"/>
              <a:t>početak poremećaja u djetinjstvu</a:t>
            </a:r>
            <a:endParaRPr lang="hr-HR" sz="2600" b="1" dirty="0" smtClean="0"/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hr-HR" sz="2200" b="1" dirty="0" smtClean="0"/>
              <a:t>nedostatak odgovora na osobe i predmete </a:t>
            </a:r>
            <a:endParaRPr lang="hr-HR" sz="2600" b="1" dirty="0" smtClean="0"/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hr-HR" sz="2200" b="1" dirty="0" smtClean="0"/>
              <a:t>poremećaj govora i kognitivnih funkcija</a:t>
            </a:r>
            <a:endParaRPr lang="hr-HR" sz="2200" b="1" dirty="0"/>
          </a:p>
        </p:txBody>
      </p:sp>
      <p:pic>
        <p:nvPicPr>
          <p:cNvPr id="6" name="Picture 5" descr="autism-diagnosis-4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89893" y="2924944"/>
            <a:ext cx="2530624" cy="3441598"/>
          </a:xfrm>
          <a:prstGeom prst="rect">
            <a:avLst/>
          </a:prstGeom>
        </p:spPr>
      </p:pic>
      <p:pic>
        <p:nvPicPr>
          <p:cNvPr id="7" name="Picture 6" descr="download (2).jpe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3688" y="3717032"/>
            <a:ext cx="3526993" cy="300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0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 idx="4294967295"/>
          </p:nvPr>
        </p:nvSpPr>
        <p:spPr>
          <a:xfrm>
            <a:off x="899592" y="332656"/>
            <a:ext cx="7560840" cy="1368152"/>
          </a:xfrm>
        </p:spPr>
        <p:txBody>
          <a:bodyPr/>
          <a:lstStyle/>
          <a:p>
            <a:r>
              <a:rPr lang="hr-HR" sz="3600" dirty="0" smtClean="0">
                <a:solidFill>
                  <a:srgbClr val="000099"/>
                </a:solidFill>
                <a:effectLst/>
              </a:rPr>
              <a:t>Liječenje poremećaja autističnog spektra</a:t>
            </a:r>
            <a:endParaRPr lang="hr-HR" sz="3600" dirty="0">
              <a:solidFill>
                <a:srgbClr val="000099"/>
              </a:solidFill>
              <a:effectLst/>
            </a:endParaRPr>
          </a:p>
        </p:txBody>
      </p:sp>
      <p:pic>
        <p:nvPicPr>
          <p:cNvPr id="3" name="Slika 2" descr="1113-autizam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560" y="2132856"/>
            <a:ext cx="7848872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6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636" y="1484784"/>
            <a:ext cx="6552728" cy="4788532"/>
          </a:xfrm>
        </p:spPr>
      </p:pic>
      <p:sp>
        <p:nvSpPr>
          <p:cNvPr id="3" name="TekstniOkvir 2"/>
          <p:cNvSpPr txBox="1"/>
          <p:nvPr/>
        </p:nvSpPr>
        <p:spPr>
          <a:xfrm>
            <a:off x="719572" y="476672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dirty="0" smtClean="0">
                <a:solidFill>
                  <a:srgbClr val="000099"/>
                </a:solidFill>
              </a:rPr>
              <a:t> </a:t>
            </a:r>
            <a:r>
              <a:rPr lang="hr-HR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Radna terapija</a:t>
            </a:r>
            <a:endParaRPr lang="hr-HR" sz="32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845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84784"/>
            <a:ext cx="7632848" cy="4824536"/>
          </a:xfrm>
        </p:spPr>
      </p:pic>
      <p:sp>
        <p:nvSpPr>
          <p:cNvPr id="3" name="Pravokutnik 2"/>
          <p:cNvSpPr/>
          <p:nvPr/>
        </p:nvSpPr>
        <p:spPr>
          <a:xfrm>
            <a:off x="683568" y="548680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3200" b="1" dirty="0" smtClean="0">
                <a:solidFill>
                  <a:srgbClr val="000099"/>
                </a:solidFill>
              </a:rPr>
              <a:t>Terapija senzorne integracije</a:t>
            </a:r>
          </a:p>
        </p:txBody>
      </p:sp>
    </p:spTree>
    <p:extLst>
      <p:ext uri="{BB962C8B-B14F-4D97-AF65-F5344CB8AC3E}">
        <p14:creationId xmlns:p14="http://schemas.microsoft.com/office/powerpoint/2010/main" val="242808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hr-HR" b="1" dirty="0" err="1" smtClean="0"/>
              <a:t>Floortime</a:t>
            </a:r>
            <a:endParaRPr lang="hr-HR" b="1" dirty="0" smtClean="0"/>
          </a:p>
          <a:p>
            <a:r>
              <a:rPr lang="hr-HR" b="1" dirty="0" smtClean="0"/>
              <a:t>Metoda komunikacije kroz slike</a:t>
            </a:r>
            <a:endParaRPr lang="hr-HR" b="1" dirty="0"/>
          </a:p>
        </p:txBody>
      </p:sp>
      <p:pic>
        <p:nvPicPr>
          <p:cNvPr id="10242" name="Picture 2" descr="Povezana sl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2"/>
            <a:ext cx="3888432" cy="4104456"/>
          </a:xfrm>
          <a:prstGeom prst="rect">
            <a:avLst/>
          </a:prstGeom>
          <a:noFill/>
        </p:spPr>
      </p:pic>
      <p:pic>
        <p:nvPicPr>
          <p:cNvPr id="10244" name="Picture 4" descr="Slikovni rezultat za Picture exchange communic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8368" y="2276872"/>
            <a:ext cx="3888432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17376" y="620688"/>
            <a:ext cx="8619120" cy="536145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r-HR" sz="2800" b="1" dirty="0" smtClean="0"/>
              <a:t>Liječenje i obrazovanje autistične djece i djece sa sličnim teškoćama u komunikaciji (TEACCH)</a:t>
            </a:r>
          </a:p>
          <a:p>
            <a:pPr>
              <a:lnSpc>
                <a:spcPct val="150000"/>
              </a:lnSpc>
            </a:pPr>
            <a:r>
              <a:rPr lang="hr-HR" sz="2800" b="1" dirty="0" smtClean="0"/>
              <a:t>Kognitivno- bihevioralna terapija (CBT)</a:t>
            </a:r>
          </a:p>
          <a:p>
            <a:pPr>
              <a:lnSpc>
                <a:spcPct val="150000"/>
              </a:lnSpc>
            </a:pPr>
            <a:endParaRPr lang="hr-H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2706" name="Picture 2" descr="Povezana sl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376" y="3095687"/>
            <a:ext cx="5112568" cy="2873884"/>
          </a:xfrm>
          <a:prstGeom prst="rect">
            <a:avLst/>
          </a:prstGeom>
          <a:noFill/>
        </p:spPr>
      </p:pic>
      <p:pic>
        <p:nvPicPr>
          <p:cNvPr id="72708" name="Picture 4" descr="Povezana sli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108263"/>
            <a:ext cx="3744416" cy="2873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4176464" cy="4013965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556792"/>
            <a:ext cx="3960440" cy="4013965"/>
          </a:xfrm>
          <a:prstGeom prst="rect">
            <a:avLst/>
          </a:prstGeom>
        </p:spPr>
      </p:pic>
      <p:sp>
        <p:nvSpPr>
          <p:cNvPr id="7" name="TekstniOkvir 6"/>
          <p:cNvSpPr txBox="1"/>
          <p:nvPr/>
        </p:nvSpPr>
        <p:spPr>
          <a:xfrm>
            <a:off x="1727684" y="544590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b="1" dirty="0" smtClean="0">
                <a:solidFill>
                  <a:srgbClr val="000099"/>
                </a:solidFill>
              </a:rPr>
              <a:t>Kineziterapija</a:t>
            </a:r>
            <a:endParaRPr lang="hr-HR" sz="32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72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84784"/>
            <a:ext cx="3915752" cy="432048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84784"/>
            <a:ext cx="3888432" cy="4320480"/>
          </a:xfrm>
          <a:prstGeom prst="rect">
            <a:avLst/>
          </a:prstGeom>
        </p:spPr>
      </p:pic>
      <p:sp>
        <p:nvSpPr>
          <p:cNvPr id="6" name="TekstniOkvir 5"/>
          <p:cNvSpPr txBox="1"/>
          <p:nvPr/>
        </p:nvSpPr>
        <p:spPr>
          <a:xfrm>
            <a:off x="2548890" y="548680"/>
            <a:ext cx="4046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800" dirty="0">
                <a:solidFill>
                  <a:srgbClr val="000099"/>
                </a:solidFill>
              </a:rPr>
              <a:t>Vježbe </a:t>
            </a:r>
            <a:r>
              <a:rPr lang="hr-HR" sz="2800" dirty="0" smtClean="0">
                <a:solidFill>
                  <a:srgbClr val="000099"/>
                </a:solidFill>
              </a:rPr>
              <a:t>fleksibilnosti</a:t>
            </a:r>
            <a:endParaRPr lang="hr-HR" sz="28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34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80728"/>
            <a:ext cx="3759882" cy="5013176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987407"/>
            <a:ext cx="3888432" cy="501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2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74" y="1124744"/>
            <a:ext cx="3831418" cy="5108558"/>
          </a:xfr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22" y="1124744"/>
            <a:ext cx="3831419" cy="510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1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80728"/>
            <a:ext cx="3564396" cy="4752528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32723"/>
            <a:ext cx="3600400" cy="480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5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5" y="1464291"/>
            <a:ext cx="3413905" cy="3888432"/>
          </a:xfr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403" y="1464290"/>
            <a:ext cx="3560858" cy="3888432"/>
          </a:xfrm>
          <a:prstGeom prst="rect">
            <a:avLst/>
          </a:prstGeom>
        </p:spPr>
      </p:pic>
      <p:sp>
        <p:nvSpPr>
          <p:cNvPr id="6" name="TekstniOkvir 5"/>
          <p:cNvSpPr txBox="1"/>
          <p:nvPr/>
        </p:nvSpPr>
        <p:spPr>
          <a:xfrm>
            <a:off x="2304168" y="411969"/>
            <a:ext cx="4535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800" dirty="0">
                <a:solidFill>
                  <a:srgbClr val="000099"/>
                </a:solidFill>
              </a:rPr>
              <a:t>Vježbe koordinacije</a:t>
            </a:r>
          </a:p>
        </p:txBody>
      </p:sp>
    </p:spTree>
    <p:extLst>
      <p:ext uri="{BB962C8B-B14F-4D97-AF65-F5344CB8AC3E}">
        <p14:creationId xmlns:p14="http://schemas.microsoft.com/office/powerpoint/2010/main" val="161934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zervirano mjesto sadržaja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68760"/>
            <a:ext cx="3509962" cy="4679950"/>
          </a:xfr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68760"/>
            <a:ext cx="3509963" cy="46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3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63418"/>
            <a:ext cx="3816424" cy="4312451"/>
          </a:xfr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302" y="1340768"/>
            <a:ext cx="3489146" cy="4505834"/>
          </a:xfrm>
          <a:prstGeom prst="rect">
            <a:avLst/>
          </a:prstGeom>
        </p:spPr>
      </p:pic>
      <p:sp>
        <p:nvSpPr>
          <p:cNvPr id="6" name="TekstniOkvir 5"/>
          <p:cNvSpPr txBox="1"/>
          <p:nvPr/>
        </p:nvSpPr>
        <p:spPr>
          <a:xfrm>
            <a:off x="2622368" y="404664"/>
            <a:ext cx="38992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800" dirty="0">
                <a:solidFill>
                  <a:srgbClr val="000099"/>
                </a:solidFill>
              </a:rPr>
              <a:t>Vježbe </a:t>
            </a:r>
            <a:r>
              <a:rPr lang="hr-HR" sz="2800" dirty="0" smtClean="0">
                <a:solidFill>
                  <a:srgbClr val="000099"/>
                </a:solidFill>
              </a:rPr>
              <a:t>snage </a:t>
            </a:r>
            <a:endParaRPr lang="hr-HR" sz="28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78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80727"/>
            <a:ext cx="3744416" cy="4992555"/>
          </a:xfr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980727"/>
            <a:ext cx="3744416" cy="499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2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9583" y="548681"/>
            <a:ext cx="3844833" cy="648072"/>
          </a:xfrm>
        </p:spPr>
        <p:txBody>
          <a:bodyPr/>
          <a:lstStyle/>
          <a:p>
            <a:r>
              <a:rPr lang="hr-HR" sz="2800" b="0" dirty="0" smtClean="0">
                <a:effectLst/>
              </a:rPr>
              <a:t>Vježbe preciznosti:</a:t>
            </a:r>
            <a:endParaRPr lang="hr-HR" sz="2800" b="0" dirty="0">
              <a:effectLst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3960440" cy="439248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00808"/>
            <a:ext cx="4021125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6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43850"/>
            <a:ext cx="3754512" cy="4991771"/>
          </a:xfr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43850"/>
            <a:ext cx="3672408" cy="499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6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556792"/>
            <a:ext cx="6264696" cy="4608512"/>
          </a:xfrm>
        </p:spPr>
      </p:pic>
      <p:sp>
        <p:nvSpPr>
          <p:cNvPr id="3" name="TekstniOkvir 2"/>
          <p:cNvSpPr txBox="1"/>
          <p:nvPr/>
        </p:nvSpPr>
        <p:spPr>
          <a:xfrm>
            <a:off x="1259632" y="548680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b="1" dirty="0" smtClean="0">
                <a:solidFill>
                  <a:srgbClr val="000099"/>
                </a:solidFill>
              </a:rPr>
              <a:t>Terapija glazbom</a:t>
            </a:r>
            <a:endParaRPr lang="hr-HR" sz="32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48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1484784"/>
            <a:ext cx="6120680" cy="3960440"/>
          </a:xfrm>
        </p:spPr>
      </p:pic>
      <p:sp>
        <p:nvSpPr>
          <p:cNvPr id="3" name="TekstniOkvir 2"/>
          <p:cNvSpPr txBox="1"/>
          <p:nvPr/>
        </p:nvSpPr>
        <p:spPr>
          <a:xfrm>
            <a:off x="1619672" y="476672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b="1" dirty="0" smtClean="0">
                <a:solidFill>
                  <a:srgbClr val="000099"/>
                </a:solidFill>
              </a:rPr>
              <a:t>Hidroterapija</a:t>
            </a:r>
            <a:endParaRPr lang="hr-HR" sz="32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94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1556792"/>
            <a:ext cx="6264696" cy="4536504"/>
          </a:xfrm>
        </p:spPr>
      </p:pic>
      <p:sp>
        <p:nvSpPr>
          <p:cNvPr id="3" name="TekstniOkvir 2"/>
          <p:cNvSpPr txBox="1"/>
          <p:nvPr/>
        </p:nvSpPr>
        <p:spPr>
          <a:xfrm>
            <a:off x="323528" y="618851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b="1" dirty="0" smtClean="0">
                <a:solidFill>
                  <a:srgbClr val="000099"/>
                </a:solidFill>
              </a:rPr>
              <a:t>Psi kao pomoć za osobe s autizmom</a:t>
            </a:r>
            <a:endParaRPr lang="hr-HR" sz="32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14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68760"/>
            <a:ext cx="9144000" cy="4032448"/>
          </a:xfrm>
        </p:spPr>
        <p:txBody>
          <a:bodyPr/>
          <a:lstStyle/>
          <a:p>
            <a:r>
              <a:rPr lang="hr-HR" dirty="0" smtClean="0">
                <a:latin typeface="Brush Script MT" panose="03060802040406070304" pitchFamily="66" charset="0"/>
              </a:rPr>
              <a:t>˝</a:t>
            </a:r>
            <a:r>
              <a:rPr lang="hr-HR" sz="3600" dirty="0" err="1" smtClean="0">
                <a:effectLst/>
                <a:latin typeface="Brush Script MT" panose="03060802040406070304" pitchFamily="66" charset="0"/>
              </a:rPr>
              <a:t>Autistic</a:t>
            </a:r>
            <a:r>
              <a:rPr lang="hr-HR" sz="3600" dirty="0" smtClean="0">
                <a:effectLst/>
                <a:latin typeface="Brush Script MT" panose="03060802040406070304" pitchFamily="66" charset="0"/>
              </a:rPr>
              <a:t> </a:t>
            </a:r>
            <a:r>
              <a:rPr lang="hr-HR" sz="3600" dirty="0">
                <a:effectLst/>
                <a:latin typeface="Brush Script MT" panose="03060802040406070304" pitchFamily="66" charset="0"/>
              </a:rPr>
              <a:t>children spread a little magic wherever they </a:t>
            </a:r>
            <a:r>
              <a:rPr lang="hr-HR" sz="3600" dirty="0" err="1">
                <a:effectLst/>
                <a:latin typeface="Brush Script MT" panose="03060802040406070304" pitchFamily="66" charset="0"/>
              </a:rPr>
              <a:t>go</a:t>
            </a:r>
            <a:r>
              <a:rPr lang="hr-HR" sz="3600" dirty="0" err="1" smtClean="0">
                <a:effectLst/>
                <a:latin typeface="Brush Script MT" panose="03060802040406070304" pitchFamily="66" charset="0"/>
              </a:rPr>
              <a:t>..</a:t>
            </a:r>
            <a:r>
              <a:rPr lang="hr-HR" sz="3600" dirty="0" smtClean="0">
                <a:effectLst/>
                <a:latin typeface="Brush Script MT" panose="03060802040406070304" pitchFamily="66" charset="0"/>
              </a:rPr>
              <a:t>.</a:t>
            </a:r>
            <a:r>
              <a:rPr lang="hr-HR" sz="3600" dirty="0">
                <a:effectLst/>
                <a:latin typeface="Brush Script MT" panose="03060802040406070304" pitchFamily="66" charset="0"/>
              </a:rPr>
              <a:t/>
            </a:r>
            <a:br>
              <a:rPr lang="hr-HR" sz="3600" dirty="0">
                <a:effectLst/>
                <a:latin typeface="Brush Script MT" panose="03060802040406070304" pitchFamily="66" charset="0"/>
              </a:rPr>
            </a:br>
            <a:r>
              <a:rPr lang="hr-HR" sz="3600" dirty="0">
                <a:effectLst/>
                <a:latin typeface="Brush Script MT" panose="03060802040406070304" pitchFamily="66" charset="0"/>
              </a:rPr>
              <a:t>Once you’ve been touched by their magic, your life will never be the same again˝</a:t>
            </a:r>
          </a:p>
        </p:txBody>
      </p:sp>
    </p:spTree>
    <p:extLst>
      <p:ext uri="{BB962C8B-B14F-4D97-AF65-F5344CB8AC3E}">
        <p14:creationId xmlns:p14="http://schemas.microsoft.com/office/powerpoint/2010/main" val="210875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2411760" y="408819"/>
            <a:ext cx="4320480" cy="639762"/>
          </a:xfrm>
        </p:spPr>
        <p:txBody>
          <a:bodyPr/>
          <a:lstStyle/>
          <a:p>
            <a:pPr algn="ctr"/>
            <a:r>
              <a:rPr lang="hr-HR" dirty="0" smtClean="0"/>
              <a:t>Na projektu su radili:</a:t>
            </a:r>
            <a:endParaRPr lang="hr-HR" dirty="0"/>
          </a:p>
        </p:txBody>
      </p:sp>
      <p:pic>
        <p:nvPicPr>
          <p:cNvPr id="4" name="Picture 2" descr="Slikovni rezultat za meÄunarodni dan autizm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3707904" y="4451842"/>
            <a:ext cx="3295471" cy="1859049"/>
          </a:xfrm>
          <a:prstGeom prst="rect">
            <a:avLst/>
          </a:prstGeom>
          <a:noFill/>
        </p:spPr>
      </p:pic>
      <p:sp>
        <p:nvSpPr>
          <p:cNvPr id="9" name="Rezervirano mjesto sadržaja 8"/>
          <p:cNvSpPr>
            <a:spLocks noGrp="1"/>
          </p:cNvSpPr>
          <p:nvPr>
            <p:ph sz="quarter" idx="4"/>
          </p:nvPr>
        </p:nvSpPr>
        <p:spPr>
          <a:xfrm>
            <a:off x="395536" y="1048581"/>
            <a:ext cx="8568952" cy="2795660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hr-HR" dirty="0" smtClean="0"/>
              <a:t>Učenici:</a:t>
            </a:r>
          </a:p>
          <a:p>
            <a:pPr>
              <a:lnSpc>
                <a:spcPct val="150000"/>
              </a:lnSpc>
              <a:buNone/>
            </a:pPr>
            <a:r>
              <a:rPr lang="hr-HR" dirty="0" smtClean="0"/>
              <a:t>Stipe Vujić i Jure Vinković, </a:t>
            </a:r>
            <a:r>
              <a:rPr lang="hr-HR" sz="2000" dirty="0" smtClean="0"/>
              <a:t>Medicinska škola, Šibenik</a:t>
            </a:r>
            <a:endParaRPr lang="hr-H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hr-HR" dirty="0" smtClean="0"/>
              <a:t>Jasna </a:t>
            </a:r>
            <a:r>
              <a:rPr lang="hr-HR" dirty="0" err="1" smtClean="0"/>
              <a:t>Mileusnić</a:t>
            </a:r>
            <a:r>
              <a:rPr lang="hr-HR" dirty="0" smtClean="0"/>
              <a:t> i Mila Pokrajac</a:t>
            </a:r>
            <a:r>
              <a:rPr lang="hr-HR" sz="2000" dirty="0" smtClean="0"/>
              <a:t>, Srednja stručna škola „Miloš </a:t>
            </a:r>
            <a:r>
              <a:rPr lang="hr-HR" sz="2000" dirty="0" err="1" smtClean="0"/>
              <a:t>Crnjanski</a:t>
            </a:r>
            <a:r>
              <a:rPr lang="hr-HR" sz="2000" dirty="0" smtClean="0"/>
              <a:t>“, </a:t>
            </a:r>
            <a:r>
              <a:rPr lang="hr-HR" sz="2000" dirty="0" err="1" smtClean="0"/>
              <a:t>Kikinda</a:t>
            </a:r>
            <a:endParaRPr lang="hr-HR" sz="2000" dirty="0" smtClean="0"/>
          </a:p>
          <a:p>
            <a:pPr>
              <a:lnSpc>
                <a:spcPct val="150000"/>
              </a:lnSpc>
              <a:buNone/>
            </a:pPr>
            <a:r>
              <a:rPr lang="hr-HR" dirty="0" smtClean="0"/>
              <a:t>Andrej </a:t>
            </a:r>
            <a:r>
              <a:rPr lang="hr-HR" dirty="0" err="1" smtClean="0"/>
              <a:t>Elbl</a:t>
            </a:r>
            <a:r>
              <a:rPr lang="hr-HR" dirty="0" smtClean="0"/>
              <a:t> i Antonio Matić, </a:t>
            </a:r>
            <a:r>
              <a:rPr lang="hr-HR" sz="2000" dirty="0" smtClean="0"/>
              <a:t>Medicinska škola, Pula</a:t>
            </a:r>
          </a:p>
          <a:p>
            <a:pPr>
              <a:buNone/>
            </a:pPr>
            <a:endParaRPr lang="hr-HR" sz="2000" dirty="0" smtClean="0"/>
          </a:p>
          <a:p>
            <a:pPr>
              <a:buNone/>
            </a:pPr>
            <a:r>
              <a:rPr lang="hr-HR" sz="2000" dirty="0" smtClean="0"/>
              <a:t>Mentori:</a:t>
            </a:r>
          </a:p>
          <a:p>
            <a:pPr>
              <a:lnSpc>
                <a:spcPct val="150000"/>
              </a:lnSpc>
              <a:buNone/>
            </a:pPr>
            <a:r>
              <a:rPr lang="hr-HR" sz="2000" dirty="0" smtClean="0"/>
              <a:t>Lidija </a:t>
            </a:r>
            <a:r>
              <a:rPr lang="hr-HR" sz="2000" dirty="0" err="1" smtClean="0"/>
              <a:t>Mačukat</a:t>
            </a:r>
            <a:endParaRPr lang="hr-HR" sz="2000" dirty="0" smtClean="0"/>
          </a:p>
          <a:p>
            <a:pPr>
              <a:lnSpc>
                <a:spcPct val="150000"/>
              </a:lnSpc>
              <a:buNone/>
            </a:pPr>
            <a:r>
              <a:rPr lang="hr-HR" sz="2000" dirty="0" smtClean="0"/>
              <a:t>Vanja </a:t>
            </a:r>
            <a:r>
              <a:rPr lang="hr-HR" sz="2000" dirty="0" err="1" smtClean="0"/>
              <a:t>Injac</a:t>
            </a:r>
            <a:endParaRPr lang="hr-HR" sz="2000" dirty="0" smtClean="0"/>
          </a:p>
          <a:p>
            <a:pPr>
              <a:lnSpc>
                <a:spcPct val="150000"/>
              </a:lnSpc>
              <a:buNone/>
            </a:pPr>
            <a:r>
              <a:rPr lang="hr-HR" sz="2000" dirty="0" smtClean="0"/>
              <a:t>Danijela Panić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/>
          </p:nvPr>
        </p:nvGraphicFramePr>
        <p:xfrm>
          <a:off x="1600200" y="2438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" y="4572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solidFill>
                  <a:srgbClr val="000099"/>
                </a:solidFill>
              </a:rPr>
              <a:t>1. Autizam je bolest.</a:t>
            </a:r>
          </a:p>
        </p:txBody>
      </p:sp>
    </p:spTree>
    <p:extLst>
      <p:ext uri="{BB962C8B-B14F-4D97-AF65-F5344CB8AC3E}">
        <p14:creationId xmlns:p14="http://schemas.microsoft.com/office/powerpoint/2010/main" val="20261013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/>
          </p:nvPr>
        </p:nvGraphicFramePr>
        <p:xfrm>
          <a:off x="1600200" y="2438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" y="4572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>
                <a:solidFill>
                  <a:srgbClr val="000099"/>
                </a:solidFill>
              </a:rPr>
              <a:t>2. Autizam je moguće naslijediti.</a:t>
            </a:r>
            <a:endParaRPr lang="hr-HR" sz="4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5859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/>
          </p:nvPr>
        </p:nvGraphicFramePr>
        <p:xfrm>
          <a:off x="1600200" y="2438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81000" y="381000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>
                <a:solidFill>
                  <a:srgbClr val="000099"/>
                </a:solidFill>
              </a:rPr>
              <a:t>3. Autizam je moguće izliječiti.</a:t>
            </a:r>
            <a:endParaRPr lang="hr-HR" sz="4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852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/>
          </p:nvPr>
        </p:nvGraphicFramePr>
        <p:xfrm>
          <a:off x="1600200" y="2438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4800" y="457200"/>
            <a:ext cx="762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>
                <a:solidFill>
                  <a:srgbClr val="000099"/>
                </a:solidFill>
              </a:rPr>
              <a:t>4. Osobe sa autizmom kasno razviju govor</a:t>
            </a:r>
            <a:endParaRPr lang="hr-HR" sz="4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771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/>
          </p:nvPr>
        </p:nvGraphicFramePr>
        <p:xfrm>
          <a:off x="1600200" y="2438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7862" y="381000"/>
            <a:ext cx="800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>
                <a:solidFill>
                  <a:srgbClr val="000099"/>
                </a:solidFill>
              </a:rPr>
              <a:t>5. Osobe sa autizmom teško stvaraju bliske kontakte sa drugim ljudima.</a:t>
            </a:r>
            <a:endParaRPr lang="hr-HR" sz="4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035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/>
          </p:nvPr>
        </p:nvGraphicFramePr>
        <p:xfrm>
          <a:off x="1600200" y="2438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4800" y="381000"/>
            <a:ext cx="876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>
                <a:solidFill>
                  <a:srgbClr val="000099"/>
                </a:solidFill>
              </a:rPr>
              <a:t>6. Osobe sa autističnim poremećajem razvijaju posebne talente češće od ostale djece.</a:t>
            </a:r>
            <a:endParaRPr lang="hr-HR" sz="4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46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/>
          </p:nvPr>
        </p:nvGraphicFramePr>
        <p:xfrm>
          <a:off x="1600200" y="2438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1520" y="381000"/>
            <a:ext cx="86244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>
                <a:solidFill>
                  <a:srgbClr val="000099"/>
                </a:solidFill>
              </a:rPr>
              <a:t>7. Dijete sa autizmom ne može redovno pohađati školu.</a:t>
            </a:r>
            <a:endParaRPr lang="hr-HR" sz="4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108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/>
          </p:nvPr>
        </p:nvGraphicFramePr>
        <p:xfrm>
          <a:off x="1600200" y="2438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" y="304800"/>
            <a:ext cx="8915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>
                <a:solidFill>
                  <a:srgbClr val="000099"/>
                </a:solidFill>
              </a:rPr>
              <a:t>8. Osobe sa autizmom mogu razviti preosjetljivost na zvukove, dodire,</a:t>
            </a:r>
          </a:p>
          <a:p>
            <a:r>
              <a:rPr lang="hr-HR" sz="4000" dirty="0" smtClean="0">
                <a:solidFill>
                  <a:srgbClr val="000099"/>
                </a:solidFill>
              </a:rPr>
              <a:t>svjetlosti, boje.</a:t>
            </a:r>
            <a:endParaRPr lang="hr-HR" sz="4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505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456592495"/>
              </p:ext>
            </p:extLst>
          </p:nvPr>
        </p:nvGraphicFramePr>
        <p:xfrm>
          <a:off x="1475656" y="2708920"/>
          <a:ext cx="6054080" cy="3775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504" y="39757"/>
            <a:ext cx="9036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sz="4000" dirty="0" smtClean="0"/>
          </a:p>
          <a:p>
            <a:r>
              <a:rPr lang="hr-HR" sz="4000" dirty="0" smtClean="0">
                <a:solidFill>
                  <a:srgbClr val="000099"/>
                </a:solidFill>
              </a:rPr>
              <a:t>9. Dijagnoza poremećaja kod autističkog spektra uspješno se postavlja kod djece mlađe od 18 mj.</a:t>
            </a:r>
            <a:endParaRPr lang="hr-HR" sz="4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64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/>
          </p:nvPr>
        </p:nvGraphicFramePr>
        <p:xfrm>
          <a:off x="1600200" y="2438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13994" y="3810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>
                <a:solidFill>
                  <a:srgbClr val="000099"/>
                </a:solidFill>
              </a:rPr>
              <a:t>10. Autisti su često agresivni.</a:t>
            </a:r>
            <a:endParaRPr lang="hr-HR" sz="4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156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/>
          </p:nvPr>
        </p:nvGraphicFramePr>
        <p:xfrm>
          <a:off x="1600200" y="2438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57200" y="381000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>
                <a:solidFill>
                  <a:srgbClr val="000099"/>
                </a:solidFill>
              </a:rPr>
              <a:t>11. Autizam se javlja podjednako kod dječaka i djevojčica.</a:t>
            </a:r>
            <a:endParaRPr lang="hr-HR" sz="4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2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7716</TotalTime>
  <Words>1157</Words>
  <Application>Microsoft Office PowerPoint</Application>
  <PresentationFormat>Prikaz na zaslonu (4:3)</PresentationFormat>
  <Paragraphs>153</Paragraphs>
  <Slides>55</Slides>
  <Notes>0</Notes>
  <HiddenSlides>11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55</vt:i4>
      </vt:variant>
    </vt:vector>
  </HeadingPairs>
  <TitlesOfParts>
    <vt:vector size="58" baseType="lpstr">
      <vt:lpstr>Arial</vt:lpstr>
      <vt:lpstr>Brush Script MT</vt:lpstr>
      <vt:lpstr>Diseño predeterminado</vt:lpstr>
      <vt:lpstr>Poremećaji iz autističnog spektra </vt:lpstr>
      <vt:lpstr>PowerPoint prezentacija</vt:lpstr>
      <vt:lpstr>Sadržaj:</vt:lpstr>
      <vt:lpstr>Analiza ankete</vt:lpstr>
      <vt:lpstr>PowerPoint prezentacija</vt:lpstr>
      <vt:lpstr>DEFINICIJA</vt:lpstr>
      <vt:lpstr>POVIJEST</vt:lpstr>
      <vt:lpstr>PERVAZIVNI RAZVOJNI POREMEĆAJI (PSA)</vt:lpstr>
      <vt:lpstr>NAJČEŠĆI SIMTOPMI</vt:lpstr>
      <vt:lpstr>PowerPoint prezentacija</vt:lpstr>
      <vt:lpstr>Autismus atypicus (Atipični autizam)</vt:lpstr>
      <vt:lpstr>Syndroma Rett (Rett-ov sindrom)</vt:lpstr>
      <vt:lpstr>Syndroma Asperger (Aspergerov sindrom)</vt:lpstr>
      <vt:lpstr>POZNATE OSOBE S ASPERGEROVIM SINDROMOM</vt:lpstr>
      <vt:lpstr>Uzroci autizma</vt:lpstr>
      <vt:lpstr>PowerPoint prezentacija</vt:lpstr>
      <vt:lpstr>Dijagnostika autizma </vt:lpstr>
      <vt:lpstr>Ponašanje djece s autizmom</vt:lpstr>
      <vt:lpstr>PowerPoint prezentacija</vt:lpstr>
      <vt:lpstr>PowerPoint prezentacija</vt:lpstr>
      <vt:lpstr>PowerPoint prezentacija</vt:lpstr>
      <vt:lpstr>PowerPoint prezentacija</vt:lpstr>
      <vt:lpstr>    </vt:lpstr>
      <vt:lpstr>Liječenje poremećaja autističnog spektra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Vježbe preciznosti:</vt:lpstr>
      <vt:lpstr>PowerPoint prezentacija</vt:lpstr>
      <vt:lpstr>PowerPoint prezentacija</vt:lpstr>
      <vt:lpstr>PowerPoint prezentacija</vt:lpstr>
      <vt:lpstr>PowerPoint prezentacija</vt:lpstr>
      <vt:lpstr>˝Autistic children spread a little magic wherever they go... Once you’ve been touched by their magic, your life will never be the same again˝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Windows korisnik</cp:lastModifiedBy>
  <cp:revision>729</cp:revision>
  <dcterms:created xsi:type="dcterms:W3CDTF">2010-05-23T14:28:12Z</dcterms:created>
  <dcterms:modified xsi:type="dcterms:W3CDTF">2019-04-01T08:40:09Z</dcterms:modified>
</cp:coreProperties>
</file>