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8" r:id="rId2"/>
    <p:sldId id="262" r:id="rId3"/>
    <p:sldId id="290" r:id="rId4"/>
    <p:sldId id="270" r:id="rId5"/>
    <p:sldId id="271" r:id="rId6"/>
    <p:sldId id="272" r:id="rId7"/>
    <p:sldId id="276" r:id="rId8"/>
    <p:sldId id="291" r:id="rId9"/>
    <p:sldId id="278" r:id="rId10"/>
    <p:sldId id="277" r:id="rId11"/>
    <p:sldId id="279" r:id="rId12"/>
    <p:sldId id="280" r:id="rId13"/>
    <p:sldId id="281" r:id="rId14"/>
    <p:sldId id="282" r:id="rId15"/>
    <p:sldId id="284" r:id="rId16"/>
    <p:sldId id="285" r:id="rId17"/>
    <p:sldId id="286" r:id="rId18"/>
    <p:sldId id="287" r:id="rId19"/>
    <p:sldId id="288" r:id="rId20"/>
    <p:sldId id="289" r:id="rId21"/>
    <p:sldId id="269" r:id="rId2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80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56607"/>
    <a:srgbClr val="003366"/>
    <a:srgbClr val="0067AC"/>
    <a:srgbClr val="CC9B00"/>
    <a:srgbClr val="BDD2F2"/>
    <a:srgbClr val="D4E3F7"/>
    <a:srgbClr val="DDDDDD"/>
    <a:srgbClr val="EAEAEA"/>
    <a:srgbClr val="96B8D6"/>
    <a:srgbClr val="B4CCE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47" autoAdjust="0"/>
    <p:restoredTop sz="94624" autoAdjust="0"/>
  </p:normalViewPr>
  <p:slideViewPr>
    <p:cSldViewPr snapToGrid="0">
      <p:cViewPr>
        <p:scale>
          <a:sx n="75" d="100"/>
          <a:sy n="75" d="100"/>
        </p:scale>
        <p:origin x="-414" y="-54"/>
      </p:cViewPr>
      <p:guideLst>
        <p:guide orient="horz" pos="1680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EEEF6CB-C50F-488A-99E7-79215D4B1C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628986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2D11F8D7-571E-4947-BB12-0CF48399898F}" type="slidenum">
              <a:rPr lang="en-GB" altLang="en-US" sz="1200" b="0">
                <a:solidFill>
                  <a:schemeClr val="tx1"/>
                </a:solidFill>
              </a:rPr>
              <a:pPr/>
              <a:t>1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038459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A53C477-038F-4BB3-ABF6-9AC96926A5C7}" type="slidenum">
              <a:rPr lang="en-GB" altLang="en-US" sz="1200" b="0">
                <a:solidFill>
                  <a:schemeClr val="tx1"/>
                </a:solidFill>
              </a:rPr>
              <a:pPr/>
              <a:t>2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53332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A53C477-038F-4BB3-ABF6-9AC96926A5C7}" type="slidenum">
              <a:rPr lang="en-GB" altLang="en-US" sz="1200" b="0">
                <a:solidFill>
                  <a:schemeClr val="tx1"/>
                </a:solidFill>
              </a:rPr>
              <a:pPr/>
              <a:t>3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53332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4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5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6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7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8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9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10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11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12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13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14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15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16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17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18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19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04BF29D-FD31-4101-A04D-CB41AFBEDE45}" type="slidenum">
              <a:rPr lang="en-GB" altLang="en-US" sz="1200" b="0">
                <a:solidFill>
                  <a:schemeClr val="tx1"/>
                </a:solidFill>
              </a:rPr>
              <a:pPr/>
              <a:t>20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2709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E2C6E7F3-DE13-4DF3-94EC-097DFEA52275}" type="slidenum">
              <a:rPr lang="en-GB" altLang="en-US" sz="1200" b="0">
                <a:solidFill>
                  <a:schemeClr val="tx1"/>
                </a:solidFill>
              </a:rPr>
              <a:pPr/>
              <a:t>21</a:t>
            </a:fld>
            <a:endParaRPr lang="en-GB" altLang="en-US" sz="1200" b="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99170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975"/>
          </a:xfrm>
          <a:prstGeom prst="rect">
            <a:avLst/>
          </a:prstGeom>
        </p:spPr>
      </p:pic>
      <p:sp>
        <p:nvSpPr>
          <p:cNvPr id="9" name="Rectangle 19"/>
          <p:cNvSpPr>
            <a:spLocks noChangeArrowheads="1"/>
          </p:cNvSpPr>
          <p:nvPr userDrawn="1"/>
        </p:nvSpPr>
        <p:spPr bwMode="auto">
          <a:xfrm>
            <a:off x="0" y="6613525"/>
            <a:ext cx="9144000" cy="24447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www.</a:t>
            </a:r>
            <a:r>
              <a:rPr lang="hr-HR" altLang="en-US" dirty="0" smtClean="0"/>
              <a:t>e-</a:t>
            </a:r>
            <a:r>
              <a:rPr lang="hr-HR" altLang="en-US" dirty="0" err="1" smtClean="0"/>
              <a:t>medica.hr</a:t>
            </a:r>
            <a:r>
              <a:rPr lang="hr-HR" altLang="en-US" baseline="0" dirty="0" smtClean="0"/>
              <a:t> </a:t>
            </a:r>
            <a:endParaRPr lang="fr-FR" altLang="en-US" dirty="0"/>
          </a:p>
        </p:txBody>
      </p:sp>
      <p:sp>
        <p:nvSpPr>
          <p:cNvPr id="10" name="TekstniOkvir 9"/>
          <p:cNvSpPr txBox="1"/>
          <p:nvPr userDrawn="1"/>
        </p:nvSpPr>
        <p:spPr>
          <a:xfrm>
            <a:off x="12700" y="6605587"/>
            <a:ext cx="24657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Terme Tuhelj ~  08. – 11. veljače 2018.</a:t>
            </a:r>
            <a:endParaRPr lang="hr-HR" dirty="0"/>
          </a:p>
        </p:txBody>
      </p:sp>
      <p:pic>
        <p:nvPicPr>
          <p:cNvPr id="13" name="Slik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42" y="88900"/>
            <a:ext cx="1312111" cy="1320800"/>
          </a:xfrm>
          <a:prstGeom prst="ellipse">
            <a:avLst/>
          </a:prstGeom>
          <a:ln w="19050" cap="rnd">
            <a:solidFill>
              <a:srgbClr val="0067A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1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876300"/>
            <a:ext cx="7175500" cy="54229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18511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300" y="1409700"/>
            <a:ext cx="7480300" cy="49657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8370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8900" y="1346200"/>
            <a:ext cx="3822700" cy="50165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346200"/>
            <a:ext cx="3771900" cy="50419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31056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4738" y="17065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338" y="2517774"/>
            <a:ext cx="3868737" cy="38576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1100" y="1693863"/>
            <a:ext cx="3779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1100" y="2505074"/>
            <a:ext cx="3759200" cy="3895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3595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5675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3511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988" y="1546225"/>
            <a:ext cx="74533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1203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19200" y="1739900"/>
            <a:ext cx="7772400" cy="4495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93900" y="268287"/>
            <a:ext cx="69723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4930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46200" y="1828800"/>
            <a:ext cx="3733800" cy="454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866900"/>
            <a:ext cx="3784600" cy="4495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71600" y="1220787"/>
            <a:ext cx="7632700" cy="581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4332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975"/>
          </a:xfrm>
          <a:prstGeom prst="rect">
            <a:avLst/>
          </a:prstGeom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93900" y="319087"/>
            <a:ext cx="6972300" cy="58102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dirty="0" smtClean="0"/>
              <a:t>Naslov</a:t>
            </a:r>
            <a:endParaRPr lang="fr-FR" altLang="en-US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133600"/>
            <a:ext cx="7162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 smtClean="0"/>
              <a:t>Click to edit Master text styles</a:t>
            </a:r>
          </a:p>
          <a:p>
            <a:pPr lvl="1"/>
            <a:r>
              <a:rPr lang="fr-FR" altLang="en-US" dirty="0" smtClean="0"/>
              <a:t>Second level</a:t>
            </a:r>
          </a:p>
          <a:p>
            <a:pPr lvl="2"/>
            <a:r>
              <a:rPr lang="fr-FR" altLang="en-US" dirty="0" smtClean="0"/>
              <a:t>Third level</a:t>
            </a:r>
          </a:p>
          <a:p>
            <a:pPr lvl="3"/>
            <a:r>
              <a:rPr lang="fr-FR" altLang="en-US" dirty="0" smtClean="0"/>
              <a:t>Fourth level</a:t>
            </a:r>
          </a:p>
          <a:p>
            <a:pPr lvl="4"/>
            <a:r>
              <a:rPr lang="fr-FR" altLang="en-US" dirty="0" smtClean="0"/>
              <a:t>Fifth level</a:t>
            </a:r>
          </a:p>
        </p:txBody>
      </p:sp>
      <p:sp>
        <p:nvSpPr>
          <p:cNvPr id="1030" name="Rectangle 19"/>
          <p:cNvSpPr>
            <a:spLocks noChangeArrowheads="1"/>
          </p:cNvSpPr>
          <p:nvPr userDrawn="1"/>
        </p:nvSpPr>
        <p:spPr bwMode="auto">
          <a:xfrm>
            <a:off x="0" y="6613525"/>
            <a:ext cx="9144000" cy="24447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www.</a:t>
            </a:r>
            <a:r>
              <a:rPr lang="hr-HR" altLang="en-US" dirty="0" smtClean="0"/>
              <a:t>e-</a:t>
            </a:r>
            <a:r>
              <a:rPr lang="hr-HR" altLang="en-US" dirty="0" err="1" smtClean="0"/>
              <a:t>medica.hr</a:t>
            </a:r>
            <a:r>
              <a:rPr lang="hr-HR" altLang="en-US" baseline="0" dirty="0" smtClean="0"/>
              <a:t> </a:t>
            </a:r>
            <a:endParaRPr lang="fr-FR" altLang="en-US" dirty="0"/>
          </a:p>
        </p:txBody>
      </p:sp>
      <p:sp>
        <p:nvSpPr>
          <p:cNvPr id="1031" name="Oval 23"/>
          <p:cNvSpPr>
            <a:spLocks noChangeArrowheads="1"/>
          </p:cNvSpPr>
          <p:nvPr userDrawn="1"/>
        </p:nvSpPr>
        <p:spPr bwMode="auto">
          <a:xfrm>
            <a:off x="1433513" y="6159500"/>
            <a:ext cx="65087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2" name="Oval 24"/>
          <p:cNvSpPr>
            <a:spLocks noChangeArrowheads="1"/>
          </p:cNvSpPr>
          <p:nvPr userDrawn="1"/>
        </p:nvSpPr>
        <p:spPr bwMode="auto">
          <a:xfrm>
            <a:off x="2193925" y="6159500"/>
            <a:ext cx="65088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3" name="Oval 25"/>
          <p:cNvSpPr>
            <a:spLocks noChangeArrowheads="1"/>
          </p:cNvSpPr>
          <p:nvPr userDrawn="1"/>
        </p:nvSpPr>
        <p:spPr bwMode="auto">
          <a:xfrm>
            <a:off x="2954338" y="6159500"/>
            <a:ext cx="65087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4" name="Oval 26"/>
          <p:cNvSpPr>
            <a:spLocks noChangeArrowheads="1"/>
          </p:cNvSpPr>
          <p:nvPr userDrawn="1"/>
        </p:nvSpPr>
        <p:spPr bwMode="auto">
          <a:xfrm>
            <a:off x="3714750" y="6159500"/>
            <a:ext cx="65088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5" name="Oval 27"/>
          <p:cNvSpPr>
            <a:spLocks noChangeArrowheads="1"/>
          </p:cNvSpPr>
          <p:nvPr userDrawn="1"/>
        </p:nvSpPr>
        <p:spPr bwMode="auto">
          <a:xfrm>
            <a:off x="4475163" y="6159500"/>
            <a:ext cx="65087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6" name="Oval 28"/>
          <p:cNvSpPr>
            <a:spLocks noChangeArrowheads="1"/>
          </p:cNvSpPr>
          <p:nvPr userDrawn="1"/>
        </p:nvSpPr>
        <p:spPr bwMode="auto">
          <a:xfrm>
            <a:off x="5237163" y="6159500"/>
            <a:ext cx="65087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7" name="Oval 29"/>
          <p:cNvSpPr>
            <a:spLocks noChangeArrowheads="1"/>
          </p:cNvSpPr>
          <p:nvPr userDrawn="1"/>
        </p:nvSpPr>
        <p:spPr bwMode="auto">
          <a:xfrm>
            <a:off x="5997575" y="6159500"/>
            <a:ext cx="65088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8" name="Oval 30"/>
          <p:cNvSpPr>
            <a:spLocks noChangeArrowheads="1"/>
          </p:cNvSpPr>
          <p:nvPr userDrawn="1"/>
        </p:nvSpPr>
        <p:spPr bwMode="auto">
          <a:xfrm>
            <a:off x="6757988" y="6159500"/>
            <a:ext cx="65087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39" name="Oval 31"/>
          <p:cNvSpPr>
            <a:spLocks noChangeArrowheads="1"/>
          </p:cNvSpPr>
          <p:nvPr userDrawn="1"/>
        </p:nvSpPr>
        <p:spPr bwMode="auto">
          <a:xfrm>
            <a:off x="7518400" y="6159500"/>
            <a:ext cx="65088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40" name="Oval 32"/>
          <p:cNvSpPr>
            <a:spLocks noChangeArrowheads="1"/>
          </p:cNvSpPr>
          <p:nvPr userDrawn="1"/>
        </p:nvSpPr>
        <p:spPr bwMode="auto">
          <a:xfrm>
            <a:off x="8280400" y="6159500"/>
            <a:ext cx="65088" cy="65088"/>
          </a:xfrm>
          <a:prstGeom prst="ellipse">
            <a:avLst/>
          </a:prstGeom>
          <a:solidFill>
            <a:srgbClr val="BDD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2" name="Slika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42" y="88900"/>
            <a:ext cx="1312111" cy="1320800"/>
          </a:xfrm>
          <a:prstGeom prst="ellipse">
            <a:avLst/>
          </a:prstGeom>
          <a:ln w="19050" cap="rnd">
            <a:solidFill>
              <a:srgbClr val="0067A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kstniOkvir 6"/>
          <p:cNvSpPr txBox="1"/>
          <p:nvPr userDrawn="1"/>
        </p:nvSpPr>
        <p:spPr>
          <a:xfrm>
            <a:off x="12700" y="6605587"/>
            <a:ext cx="24657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Terme Tuhelj ~  08. – 11. veljače 2018.</a:t>
            </a:r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3" r:id="rId8"/>
    <p:sldLayoutId id="2147483674" r:id="rId9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4CCE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4CCE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4CCE2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B4CCE2"/>
        </a:buClr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B4CCE2"/>
        </a:buClr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39800" y="1133475"/>
            <a:ext cx="8534400" cy="1470025"/>
          </a:xfrm>
          <a:noFill/>
        </p:spPr>
        <p:txBody>
          <a:bodyPr/>
          <a:lstStyle/>
          <a:p>
            <a:pPr algn="ctr" eaLnBrk="1" hangingPunct="1"/>
            <a:r>
              <a:rPr lang="hr-HR" sz="4000" b="1" dirty="0" smtClean="0">
                <a:solidFill>
                  <a:srgbClr val="C56607"/>
                </a:solidFill>
              </a:rPr>
              <a:t>TERMALNI IZVORI – ZDRAVLJE IZ DUBINA ZEMLJE</a:t>
            </a:r>
            <a:endParaRPr lang="en-US" altLang="en-US" sz="4000" b="1" dirty="0" smtClean="0">
              <a:solidFill>
                <a:srgbClr val="C566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50900" y="3254375"/>
            <a:ext cx="5359401" cy="249872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4000" b="1" kern="1200">
                <a:solidFill>
                  <a:srgbClr val="FCAB1A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l" eaLnBrk="1" hangingPunct="1"/>
            <a:r>
              <a:rPr lang="hr-HR" altLang="en-US" sz="2000" dirty="0" smtClean="0">
                <a:solidFill>
                  <a:srgbClr val="003366"/>
                </a:solidFill>
              </a:rPr>
              <a:t>  </a:t>
            </a:r>
            <a:endParaRPr lang="hr-HR" altLang="en-US" sz="2000" dirty="0" smtClean="0">
              <a:solidFill>
                <a:srgbClr val="003366"/>
              </a:solidFill>
            </a:endParaRPr>
          </a:p>
          <a:p>
            <a:pPr marL="342900" indent="-342900" algn="l" eaLnBrk="1" hangingPunct="1"/>
            <a:r>
              <a:rPr lang="hr-HR" altLang="en-US" sz="2000" dirty="0">
                <a:solidFill>
                  <a:srgbClr val="003366"/>
                </a:solidFill>
              </a:rPr>
              <a:t> </a:t>
            </a:r>
            <a:endParaRPr lang="hr-HR" altLang="en-US" sz="2000" dirty="0" smtClean="0">
              <a:solidFill>
                <a:srgbClr val="003366"/>
              </a:solidFill>
            </a:endParaRPr>
          </a:p>
          <a:p>
            <a:pPr algn="l" eaLnBrk="1" hangingPunct="1"/>
            <a:endParaRPr lang="en-US" altLang="en-US" sz="2400" dirty="0" smtClean="0">
              <a:solidFill>
                <a:srgbClr val="003366"/>
              </a:solidFill>
            </a:endParaRP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3575" y="2495550"/>
            <a:ext cx="6134884" cy="3511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Što su termalni izvori?</a:t>
            </a:r>
            <a:endParaRPr lang="en-US" alt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0800" y="1282700"/>
            <a:ext cx="7493000" cy="5283200"/>
          </a:xfrm>
        </p:spPr>
        <p:txBody>
          <a:bodyPr/>
          <a:lstStyle/>
          <a:p>
            <a:r>
              <a:rPr lang="hr-HR" sz="2000" dirty="0" smtClean="0"/>
              <a:t>T</a:t>
            </a:r>
            <a:r>
              <a:rPr lang="hr-HR" sz="2000" dirty="0" smtClean="0"/>
              <a:t>ermalni </a:t>
            </a:r>
            <a:r>
              <a:rPr lang="hr-HR" sz="2000" dirty="0" smtClean="0"/>
              <a:t>izvori ili terme </a:t>
            </a:r>
            <a:r>
              <a:rPr lang="hr-HR" sz="2000" dirty="0" smtClean="0"/>
              <a:t>su </a:t>
            </a:r>
            <a:r>
              <a:rPr lang="hr-HR" sz="2000" dirty="0" smtClean="0"/>
              <a:t>izvori podzemne vode koja se zagrijava pod zemljom vulkanskim aktivnostima ili cirkuliranjem kroz vrelo stijenje te nakon izbijanja na površinu ima temperaturu od najmanje 20 °C</a:t>
            </a:r>
          </a:p>
          <a:p>
            <a:r>
              <a:rPr lang="hr-HR" sz="2000" dirty="0" smtClean="0"/>
              <a:t>Voda termalnih izvora je bogata </a:t>
            </a:r>
            <a:r>
              <a:rPr lang="hr-HR" sz="2000" dirty="0" smtClean="0"/>
              <a:t>mineralima. Sadrži sumpor, kalcij, natrij, fluor, sulfate te druge soli,ugljičnu </a:t>
            </a:r>
            <a:r>
              <a:rPr lang="hr-HR" sz="2000" dirty="0" smtClean="0"/>
              <a:t>kiselinu...</a:t>
            </a:r>
            <a:endParaRPr lang="en-US" altLang="en-US" sz="20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r="725" b="4380"/>
          <a:stretch>
            <a:fillRect/>
          </a:stretch>
        </p:blipFill>
        <p:spPr bwMode="auto">
          <a:xfrm>
            <a:off x="3746499" y="3653775"/>
            <a:ext cx="5219701" cy="239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sz="2800" dirty="0" smtClean="0"/>
              <a:t>Razlika između termalnih i mineralnih voda</a:t>
            </a:r>
            <a:endParaRPr lang="en-US" altLang="en-US" sz="28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0800" y="1282700"/>
            <a:ext cx="7493000" cy="5283200"/>
          </a:xfrm>
        </p:spPr>
        <p:txBody>
          <a:bodyPr/>
          <a:lstStyle/>
          <a:p>
            <a:r>
              <a:rPr lang="hr-HR" sz="2000" dirty="0" smtClean="0"/>
              <a:t>Prirodnim mineralnim vodama nazivamo  vode koje sadrže više od 1 grama sastojaka u jednoj litri vode ili pak veće količine sastojaka koji se redovito ne nalaze u podzemnim, izvornim ili površinskim </a:t>
            </a:r>
            <a:r>
              <a:rPr lang="hr-HR" sz="2000" dirty="0" smtClean="0"/>
              <a:t>pa tako i termalnim vodama </a:t>
            </a:r>
            <a:r>
              <a:rPr lang="hr-HR" sz="2000" dirty="0" smtClean="0"/>
              <a:t>ili su u njima prisutni samo u neznatnim tragovima.</a:t>
            </a:r>
            <a:endParaRPr lang="en-US" altLang="en-US" sz="2000" dirty="0" smtClean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2888174"/>
            <a:ext cx="6835775" cy="3222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65200" y="2133600"/>
            <a:ext cx="4699000" cy="4038600"/>
          </a:xfrm>
        </p:spPr>
        <p:txBody>
          <a:bodyPr/>
          <a:lstStyle/>
          <a:p>
            <a:r>
              <a:rPr lang="hr-HR" sz="2000" dirty="0" smtClean="0"/>
              <a:t>Geotermalne vode se s obzirom na temperaturu klasificiraju u 4 kategorije:</a:t>
            </a:r>
          </a:p>
          <a:p>
            <a:r>
              <a:rPr lang="hr-HR" sz="2000" dirty="0" smtClean="0"/>
              <a:t>– subtermalne vode (13-20°C)</a:t>
            </a:r>
          </a:p>
          <a:p>
            <a:r>
              <a:rPr lang="hr-HR" sz="2000" dirty="0" smtClean="0"/>
              <a:t>– hipotermalne vode (20-34°C)</a:t>
            </a:r>
          </a:p>
          <a:p>
            <a:r>
              <a:rPr lang="hr-HR" sz="2000" dirty="0" smtClean="0"/>
              <a:t>– homeotermalne vode (34-38°C)</a:t>
            </a:r>
          </a:p>
          <a:p>
            <a:r>
              <a:rPr lang="hr-HR" sz="2000" dirty="0" smtClean="0"/>
              <a:t>– hipertermalne vode (više od 38°C)</a:t>
            </a: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39900" y="444500"/>
            <a:ext cx="7175500" cy="546100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Podjela prema temperaturi</a:t>
            </a:r>
            <a:endParaRPr lang="nn-NO" altLang="en-US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5300" y="1493838"/>
            <a:ext cx="3414713" cy="4207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701800"/>
            <a:ext cx="6235700" cy="4038600"/>
          </a:xfrm>
        </p:spPr>
        <p:txBody>
          <a:bodyPr/>
          <a:lstStyle/>
          <a:p>
            <a:r>
              <a:rPr lang="hr-HR" sz="2000" dirty="0" smtClean="0"/>
              <a:t>Ako se zbog visoke temperature voda pretvara u paru i prodire do površine, nastaje gejzir.</a:t>
            </a:r>
          </a:p>
          <a:p>
            <a:r>
              <a:rPr lang="hr-HR" sz="2000" dirty="0" smtClean="0"/>
              <a:t>Gejzir je vrelo iz kojega povremeno izbija vruća voda i para u obliku vodoskoka, koji često dosežu veliku visinu. Gejziri su redovito vezani za vulkanska područja ili su postvulkanske pojave. </a:t>
            </a: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Gejziri</a:t>
            </a:r>
            <a:endParaRPr lang="nn-NO" alt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938" y="4166253"/>
            <a:ext cx="2900361" cy="181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100" y="4116574"/>
            <a:ext cx="3721100" cy="1922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5500" y="3886200"/>
            <a:ext cx="7759700" cy="2501900"/>
          </a:xfrm>
        </p:spPr>
        <p:txBody>
          <a:bodyPr/>
          <a:lstStyle/>
          <a:p>
            <a:r>
              <a:rPr lang="hr-HR" sz="2000" dirty="0" smtClean="0"/>
              <a:t>Nastaju kada voda </a:t>
            </a:r>
            <a:r>
              <a:rPr lang="hr-HR" sz="2000" dirty="0" smtClean="0"/>
              <a:t>dopre </a:t>
            </a:r>
            <a:r>
              <a:rPr lang="hr-HR" sz="2000" dirty="0" smtClean="0"/>
              <a:t>do velike dubine u kamenoj Zemljinoj kori i ondje se, pod utjecajem visoke temperature, pretvori u paru, koja zbog pojačanoga tlaka prodire prema površini Zemlje.</a:t>
            </a:r>
          </a:p>
          <a:p>
            <a:r>
              <a:rPr lang="hr-HR" sz="2000" dirty="0" smtClean="0"/>
              <a:t>Naziv im potiče od </a:t>
            </a:r>
            <a:r>
              <a:rPr lang="hr-HR" sz="2000" dirty="0" smtClean="0"/>
              <a:t>termalnog </a:t>
            </a:r>
            <a:r>
              <a:rPr lang="hr-HR" sz="2000" dirty="0" smtClean="0"/>
              <a:t>izvora na Islandu, Geysir, koji se nalazi zapadno od Reykjavika.Najpoznatiji su gejziri na Islandu, Novom Zelandu i u </a:t>
            </a:r>
            <a:r>
              <a:rPr lang="hr-HR" sz="2000" dirty="0" smtClean="0"/>
              <a:t>SAD-u.</a:t>
            </a:r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Gejziri</a:t>
            </a:r>
            <a:endParaRPr lang="nn-NO" alt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3500" y="1160820"/>
            <a:ext cx="4533900" cy="2532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5600" y="4191000"/>
            <a:ext cx="8547100" cy="2260600"/>
          </a:xfrm>
        </p:spPr>
        <p:txBody>
          <a:bodyPr/>
          <a:lstStyle/>
          <a:p>
            <a:r>
              <a:rPr lang="en-US" sz="2000" dirty="0" smtClean="0"/>
              <a:t>U </a:t>
            </a:r>
            <a:r>
              <a:rPr lang="en-US" sz="2000" dirty="0" err="1" smtClean="0"/>
              <a:t>Hrvatskoj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cijela</a:t>
            </a:r>
            <a:r>
              <a:rPr lang="en-US" sz="2000" dirty="0" smtClean="0"/>
              <a:t> </a:t>
            </a:r>
            <a:r>
              <a:rPr lang="en-US" sz="2000" dirty="0" err="1" smtClean="0"/>
              <a:t>naselja</a:t>
            </a:r>
            <a:r>
              <a:rPr lang="en-US" sz="2000" dirty="0" smtClean="0"/>
              <a:t> u </a:t>
            </a:r>
            <a:r>
              <a:rPr lang="en-US" sz="2000" dirty="0" err="1" smtClean="0"/>
              <a:t>kojima</a:t>
            </a:r>
            <a:r>
              <a:rPr lang="en-US" sz="2000" dirty="0" smtClean="0"/>
              <a:t> se u </a:t>
            </a:r>
            <a:r>
              <a:rPr lang="en-US" sz="2000" dirty="0" err="1" smtClean="0"/>
              <a:t>svrhu</a:t>
            </a:r>
            <a:r>
              <a:rPr lang="en-US" sz="2000" dirty="0" smtClean="0"/>
              <a:t> </a:t>
            </a:r>
            <a:r>
              <a:rPr lang="en-US" sz="2000" dirty="0" err="1" smtClean="0"/>
              <a:t>liječenja</a:t>
            </a:r>
            <a:r>
              <a:rPr lang="en-US" sz="2000" dirty="0" smtClean="0"/>
              <a:t> </a:t>
            </a:r>
            <a:r>
              <a:rPr lang="en-US" sz="2000" dirty="0" err="1" smtClean="0"/>
              <a:t>ili</a:t>
            </a:r>
            <a:r>
              <a:rPr lang="en-US" sz="2000" dirty="0" smtClean="0"/>
              <a:t> </a:t>
            </a:r>
            <a:r>
              <a:rPr lang="en-US" sz="2000" dirty="0" err="1" smtClean="0"/>
              <a:t>prevencije</a:t>
            </a:r>
            <a:r>
              <a:rPr lang="en-US" sz="2000" dirty="0" smtClean="0"/>
              <a:t> </a:t>
            </a:r>
            <a:r>
              <a:rPr lang="en-US" sz="2000" dirty="0" err="1" smtClean="0"/>
              <a:t>koristi</a:t>
            </a:r>
            <a:r>
              <a:rPr lang="en-US" sz="2000" dirty="0" smtClean="0"/>
              <a:t> </a:t>
            </a:r>
            <a:r>
              <a:rPr lang="en-US" sz="2000" dirty="0" err="1" smtClean="0"/>
              <a:t>termo-mineralna</a:t>
            </a:r>
            <a:r>
              <a:rPr lang="en-US" sz="2000" dirty="0" smtClean="0"/>
              <a:t> </a:t>
            </a:r>
            <a:r>
              <a:rPr lang="en-US" sz="2000" dirty="0" err="1" smtClean="0"/>
              <a:t>voda</a:t>
            </a:r>
            <a:r>
              <a:rPr lang="en-US" sz="2000" dirty="0" smtClean="0"/>
              <a:t> </a:t>
            </a:r>
            <a:r>
              <a:rPr lang="en-US" sz="2000" dirty="0" err="1" smtClean="0"/>
              <a:t>dobila</a:t>
            </a:r>
            <a:r>
              <a:rPr lang="en-US" sz="2000" dirty="0" smtClean="0"/>
              <a:t> u </a:t>
            </a:r>
            <a:r>
              <a:rPr lang="en-US" sz="2000" dirty="0" err="1" smtClean="0"/>
              <a:t>svome</a:t>
            </a:r>
            <a:r>
              <a:rPr lang="en-US" sz="2000" dirty="0" smtClean="0"/>
              <a:t> </a:t>
            </a:r>
            <a:r>
              <a:rPr lang="en-US" sz="2000" dirty="0" err="1" smtClean="0"/>
              <a:t>imenu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naziv</a:t>
            </a:r>
            <a:r>
              <a:rPr lang="en-US" sz="2000" dirty="0" smtClean="0"/>
              <a:t> </a:t>
            </a:r>
            <a:r>
              <a:rPr lang="en-US" sz="2000" dirty="0" err="1" smtClean="0"/>
              <a:t>toplice</a:t>
            </a:r>
            <a:r>
              <a:rPr lang="en-US" sz="2000" dirty="0" smtClean="0"/>
              <a:t> (</a:t>
            </a:r>
            <a:r>
              <a:rPr lang="en-US" sz="2000" dirty="0" err="1" smtClean="0"/>
              <a:t>npr</a:t>
            </a:r>
            <a:r>
              <a:rPr lang="en-US" sz="2000" dirty="0" smtClean="0"/>
              <a:t>. </a:t>
            </a:r>
            <a:r>
              <a:rPr lang="en-US" sz="2000" dirty="0" err="1" smtClean="0"/>
              <a:t>Stubičke</a:t>
            </a:r>
            <a:r>
              <a:rPr lang="en-US" sz="2000" dirty="0" smtClean="0"/>
              <a:t> </a:t>
            </a:r>
            <a:r>
              <a:rPr lang="en-US" sz="2000" dirty="0" err="1" smtClean="0"/>
              <a:t>Toplice</a:t>
            </a:r>
            <a:r>
              <a:rPr lang="en-US" sz="2000" dirty="0" smtClean="0"/>
              <a:t>, </a:t>
            </a:r>
            <a:r>
              <a:rPr lang="en-US" sz="2000" dirty="0" err="1" smtClean="0"/>
              <a:t>Varaždinske</a:t>
            </a:r>
            <a:r>
              <a:rPr lang="en-US" sz="2000" dirty="0" smtClean="0"/>
              <a:t> </a:t>
            </a:r>
            <a:r>
              <a:rPr lang="en-US" sz="2000" dirty="0" err="1" smtClean="0"/>
              <a:t>Toplice</a:t>
            </a:r>
            <a:r>
              <a:rPr lang="en-US" sz="2000" dirty="0" smtClean="0"/>
              <a:t>...). </a:t>
            </a:r>
            <a:endParaRPr lang="hr-HR" sz="2000" dirty="0" smtClean="0"/>
          </a:p>
          <a:p>
            <a:r>
              <a:rPr lang="en-US" sz="2000" dirty="0" smtClean="0"/>
              <a:t>No, </a:t>
            </a:r>
            <a:r>
              <a:rPr lang="en-US" sz="2000" dirty="0" err="1" smtClean="0"/>
              <a:t>kako</a:t>
            </a:r>
            <a:r>
              <a:rPr lang="en-US" sz="2000" dirty="0" smtClean="0"/>
              <a:t> se </a:t>
            </a:r>
            <a:r>
              <a:rPr lang="en-US" sz="2000" dirty="0" err="1" smtClean="0"/>
              <a:t>pojam</a:t>
            </a:r>
            <a:r>
              <a:rPr lang="en-US" sz="2000" dirty="0" smtClean="0"/>
              <a:t> </a:t>
            </a:r>
            <a:r>
              <a:rPr lang="en-US" sz="2000" dirty="0" err="1" smtClean="0"/>
              <a:t>toplica</a:t>
            </a:r>
            <a:r>
              <a:rPr lang="en-US" sz="2000" dirty="0" smtClean="0"/>
              <a:t> </a:t>
            </a:r>
            <a:r>
              <a:rPr lang="en-US" sz="2000" dirty="0" err="1" smtClean="0"/>
              <a:t>sve</a:t>
            </a:r>
            <a:r>
              <a:rPr lang="en-US" sz="2000" dirty="0" smtClean="0"/>
              <a:t> vise </a:t>
            </a:r>
            <a:r>
              <a:rPr lang="en-US" sz="2000" dirty="0" err="1" smtClean="0"/>
              <a:t>povezuje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starijim</a:t>
            </a:r>
            <a:r>
              <a:rPr lang="en-US" sz="2000" dirty="0" smtClean="0"/>
              <a:t> </a:t>
            </a:r>
            <a:r>
              <a:rPr lang="en-US" sz="2000" dirty="0" err="1" smtClean="0"/>
              <a:t>osobama</a:t>
            </a:r>
            <a:r>
              <a:rPr lang="hr-HR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 err="1" smtClean="0"/>
              <a:t>sve</a:t>
            </a:r>
            <a:r>
              <a:rPr lang="en-US" sz="2000" dirty="0" smtClean="0"/>
              <a:t> </a:t>
            </a:r>
            <a:r>
              <a:rPr lang="en-US" sz="2000" dirty="0" err="1" smtClean="0"/>
              <a:t>više</a:t>
            </a:r>
            <a:r>
              <a:rPr lang="en-US" sz="2000" dirty="0" smtClean="0"/>
              <a:t> </a:t>
            </a:r>
            <a:r>
              <a:rPr lang="en-US" sz="2000" dirty="0" err="1" smtClean="0"/>
              <a:t>centri</a:t>
            </a:r>
            <a:r>
              <a:rPr lang="en-US" sz="2000" dirty="0" smtClean="0"/>
              <a:t> </a:t>
            </a:r>
            <a:r>
              <a:rPr lang="en-US" sz="2000" dirty="0" err="1" smtClean="0"/>
              <a:t>koji</a:t>
            </a:r>
            <a:r>
              <a:rPr lang="en-US" sz="2000" dirty="0" smtClean="0"/>
              <a:t> </a:t>
            </a:r>
            <a:r>
              <a:rPr lang="en-US" sz="2000" dirty="0" err="1" smtClean="0"/>
              <a:t>pružaju</a:t>
            </a:r>
            <a:r>
              <a:rPr lang="en-US" sz="2000" dirty="0" smtClean="0"/>
              <a:t> </a:t>
            </a:r>
            <a:r>
              <a:rPr lang="en-US" sz="2000" dirty="0" err="1" smtClean="0"/>
              <a:t>takve</a:t>
            </a:r>
            <a:r>
              <a:rPr lang="en-US" sz="2000" dirty="0" smtClean="0"/>
              <a:t> </a:t>
            </a:r>
            <a:r>
              <a:rPr lang="en-US" sz="2000" dirty="0" err="1" smtClean="0"/>
              <a:t>usluge</a:t>
            </a:r>
            <a:r>
              <a:rPr lang="en-US" sz="2000" dirty="0" smtClean="0"/>
              <a:t> </a:t>
            </a:r>
            <a:r>
              <a:rPr lang="en-US" sz="2000" dirty="0" err="1" smtClean="0"/>
              <a:t>unutar</a:t>
            </a:r>
            <a:r>
              <a:rPr lang="en-US" sz="2000" dirty="0" smtClean="0"/>
              <a:t> </a:t>
            </a:r>
            <a:r>
              <a:rPr lang="en-US" sz="2000" dirty="0" err="1" smtClean="0"/>
              <a:t>tih</a:t>
            </a:r>
            <a:r>
              <a:rPr lang="en-US" sz="2000" dirty="0" smtClean="0"/>
              <a:t> </a:t>
            </a:r>
            <a:r>
              <a:rPr lang="en-US" sz="2000" dirty="0" err="1" smtClean="0"/>
              <a:t>naselja</a:t>
            </a:r>
            <a:r>
              <a:rPr lang="en-US" sz="2000" dirty="0" smtClean="0"/>
              <a:t> </a:t>
            </a:r>
            <a:r>
              <a:rPr lang="en-US" sz="2000" dirty="0" err="1" smtClean="0"/>
              <a:t>koriste</a:t>
            </a:r>
            <a:r>
              <a:rPr lang="en-US" sz="2000" dirty="0" smtClean="0"/>
              <a:t> </a:t>
            </a:r>
            <a:r>
              <a:rPr lang="en-US" sz="2000" dirty="0" err="1" smtClean="0"/>
              <a:t>ime</a:t>
            </a:r>
            <a:r>
              <a:rPr lang="en-US" sz="2000" dirty="0" smtClean="0"/>
              <a:t> </a:t>
            </a:r>
            <a:r>
              <a:rPr lang="en-US" sz="2000" dirty="0" err="1" smtClean="0"/>
              <a:t>terme</a:t>
            </a:r>
            <a:endParaRPr lang="hr-HR" sz="2000" dirty="0" smtClean="0"/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Termalni izvori u Hrvatskoj</a:t>
            </a:r>
            <a:endParaRPr lang="nn-NO" alt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8413" y="1346200"/>
            <a:ext cx="5083787" cy="248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5600" y="4356100"/>
            <a:ext cx="8547100" cy="1676400"/>
          </a:xfrm>
        </p:spPr>
        <p:txBody>
          <a:bodyPr/>
          <a:lstStyle/>
          <a:p>
            <a:r>
              <a:rPr lang="en-US" sz="2000" dirty="0" smtClean="0"/>
              <a:t>Na </a:t>
            </a:r>
            <a:r>
              <a:rPr lang="en-US" sz="2000" dirty="0" err="1" smtClean="0"/>
              <a:t>cijelom</a:t>
            </a:r>
            <a:r>
              <a:rPr lang="en-US" sz="2000" dirty="0" smtClean="0"/>
              <a:t> </a:t>
            </a:r>
            <a:r>
              <a:rPr lang="en-US" sz="2000" dirty="0" err="1" smtClean="0"/>
              <a:t>prostoru</a:t>
            </a:r>
            <a:r>
              <a:rPr lang="en-US" sz="2000" dirty="0" smtClean="0"/>
              <a:t> </a:t>
            </a:r>
            <a:r>
              <a:rPr lang="en-US" sz="2000" dirty="0" err="1" smtClean="0"/>
              <a:t>Hrvatske</a:t>
            </a:r>
            <a:r>
              <a:rPr lang="en-US" sz="2000" dirty="0" smtClean="0"/>
              <a:t> </a:t>
            </a:r>
            <a:r>
              <a:rPr lang="en-US" sz="2000" dirty="0" err="1" smtClean="0"/>
              <a:t>registrirano</a:t>
            </a:r>
            <a:r>
              <a:rPr lang="en-US" sz="2000" dirty="0" smtClean="0"/>
              <a:t> je 128 </a:t>
            </a:r>
            <a:r>
              <a:rPr lang="en-US" sz="2000" dirty="0" err="1" smtClean="0"/>
              <a:t>izvora</a:t>
            </a:r>
            <a:r>
              <a:rPr lang="en-US" sz="2000" dirty="0" smtClean="0"/>
              <a:t> </a:t>
            </a:r>
            <a:r>
              <a:rPr lang="en-US" sz="2000" dirty="0" err="1" smtClean="0"/>
              <a:t>termalnih</a:t>
            </a:r>
            <a:r>
              <a:rPr lang="en-US" sz="2000" dirty="0" smtClean="0"/>
              <a:t> </a:t>
            </a:r>
            <a:r>
              <a:rPr lang="en-US" sz="2000" dirty="0" err="1" smtClean="0"/>
              <a:t>voda</a:t>
            </a:r>
            <a:r>
              <a:rPr lang="en-US" sz="2000" dirty="0" smtClean="0"/>
              <a:t> a </a:t>
            </a:r>
            <a:r>
              <a:rPr lang="en-US" sz="2000" dirty="0" err="1" smtClean="0"/>
              <a:t>najveći</a:t>
            </a:r>
            <a:r>
              <a:rPr lang="en-US" sz="2000" dirty="0" smtClean="0"/>
              <a:t> </a:t>
            </a:r>
            <a:r>
              <a:rPr lang="en-US" sz="2000" dirty="0" err="1" smtClean="0"/>
              <a:t>broj</a:t>
            </a:r>
            <a:r>
              <a:rPr lang="en-US" sz="2000" dirty="0" smtClean="0"/>
              <a:t> </a:t>
            </a:r>
            <a:r>
              <a:rPr lang="en-US" sz="2000" dirty="0" err="1" smtClean="0"/>
              <a:t>njih</a:t>
            </a:r>
            <a:r>
              <a:rPr lang="en-US" sz="2000" dirty="0" smtClean="0"/>
              <a:t> </a:t>
            </a:r>
            <a:r>
              <a:rPr lang="en-US" sz="2000" dirty="0" err="1" smtClean="0"/>
              <a:t>nalazi</a:t>
            </a:r>
            <a:r>
              <a:rPr lang="en-US" sz="2000" dirty="0" smtClean="0"/>
              <a:t> se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Panonsko-peripanonskom</a:t>
            </a:r>
            <a:r>
              <a:rPr lang="en-US" sz="2000" dirty="0" smtClean="0"/>
              <a:t> </a:t>
            </a:r>
            <a:r>
              <a:rPr lang="en-US" sz="2000" dirty="0" err="1" smtClean="0"/>
              <a:t>području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r>
              <a:rPr lang="hr-HR" sz="2000" dirty="0" smtClean="0"/>
              <a:t>Zbog različitih geoloških i geotermalnih značajki prostor Hrvatske može se podijeliti na dva dijela – na prostor Panonske i prostor Dinarske Hrvatske.</a:t>
            </a:r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Termalni izvori u Hrvatskoj</a:t>
            </a:r>
            <a:endParaRPr lang="nn-NO" altLang="en-US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4388" y="1295400"/>
            <a:ext cx="5348516" cy="287496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51300" y="990600"/>
            <a:ext cx="5092700" cy="3759200"/>
          </a:xfrm>
        </p:spPr>
        <p:txBody>
          <a:bodyPr/>
          <a:lstStyle/>
          <a:p>
            <a:r>
              <a:rPr lang="hr-HR" sz="2000" dirty="0" smtClean="0"/>
              <a:t>Krapinske toplice</a:t>
            </a:r>
          </a:p>
          <a:p>
            <a:pPr>
              <a:buNone/>
            </a:pPr>
            <a:r>
              <a:rPr lang="hr-HR" sz="2000" dirty="0" smtClean="0"/>
              <a:t/>
            </a:r>
            <a:br>
              <a:rPr lang="hr-HR" sz="2000" dirty="0" smtClean="0"/>
            </a:br>
            <a:r>
              <a:rPr lang="hr-HR" sz="2000" dirty="0" smtClean="0"/>
              <a:t>- voda krapinskih toplica ocjenjena je kao 6. najkvalitetnija u Europi.</a:t>
            </a:r>
            <a:br>
              <a:rPr lang="hr-HR" sz="2000" dirty="0" smtClean="0"/>
            </a:br>
            <a:r>
              <a:rPr lang="hr-HR" sz="2000" dirty="0" smtClean="0"/>
              <a:t>- specijalna bolnica za medicinsku rehabilitaciju proglašena je od Hrvatskog zavoda za zdravstveno osiguranje najboljom specijalom bolnicom u Hrvatskoj za 2014. godine.</a:t>
            </a: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Terme u Hrvatskom Zagorju</a:t>
            </a:r>
            <a:endParaRPr lang="nn-NO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3600" y="4305300"/>
            <a:ext cx="3619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6B8D6"/>
              </a:buClr>
              <a:buFont typeface="Arial" pitchFamily="34" charset="0"/>
              <a:buChar char="•"/>
            </a:pPr>
            <a:r>
              <a:rPr lang="hr-HR" sz="2000" b="0" dirty="0" smtClean="0">
                <a:solidFill>
                  <a:srgbClr val="003366"/>
                </a:solidFill>
              </a:rPr>
              <a:t>  Stubičke toplice</a:t>
            </a:r>
          </a:p>
          <a:p>
            <a:endParaRPr lang="hr-HR" sz="2000" b="0" dirty="0" smtClean="0">
              <a:solidFill>
                <a:srgbClr val="003366"/>
              </a:solidFill>
            </a:endParaRPr>
          </a:p>
          <a:p>
            <a:pPr>
              <a:buFontTx/>
              <a:buChar char="-"/>
            </a:pPr>
            <a:r>
              <a:rPr lang="hr-HR" sz="2000" b="0" dirty="0" smtClean="0">
                <a:solidFill>
                  <a:srgbClr val="003366"/>
                </a:solidFill>
              </a:rPr>
              <a:t> izvor Jezerčica</a:t>
            </a:r>
          </a:p>
          <a:p>
            <a:pPr>
              <a:buFontTx/>
              <a:buChar char="-"/>
            </a:pPr>
            <a:r>
              <a:rPr lang="hr-HR" sz="2000" b="0" dirty="0" smtClean="0">
                <a:solidFill>
                  <a:srgbClr val="003366"/>
                </a:solidFill>
              </a:rPr>
              <a:t> specijalna bolnica za medicinsku rehabilitaciju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 l="4337" r="4379"/>
          <a:stretch>
            <a:fillRect/>
          </a:stretch>
        </p:blipFill>
        <p:spPr bwMode="auto">
          <a:xfrm>
            <a:off x="952500" y="1844858"/>
            <a:ext cx="3340100" cy="1998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3089" y="4056504"/>
            <a:ext cx="3732212" cy="2006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92200" y="1447800"/>
            <a:ext cx="8051800" cy="4648200"/>
          </a:xfrm>
        </p:spPr>
        <p:txBody>
          <a:bodyPr/>
          <a:lstStyle/>
          <a:p>
            <a:r>
              <a:rPr lang="en-US" sz="2000" dirty="0" smtClean="0"/>
              <a:t>U </a:t>
            </a:r>
            <a:r>
              <a:rPr lang="en-US" sz="2000" dirty="0" err="1" smtClean="0"/>
              <a:t>Hrvatskom</a:t>
            </a:r>
            <a:r>
              <a:rPr lang="en-US" sz="2000" dirty="0" smtClean="0"/>
              <a:t> </a:t>
            </a:r>
            <a:r>
              <a:rPr lang="en-US" sz="2000" dirty="0" err="1" smtClean="0"/>
              <a:t>zagorju</a:t>
            </a:r>
            <a:r>
              <a:rPr lang="en-US" sz="2000" dirty="0" smtClean="0"/>
              <a:t> u </a:t>
            </a:r>
            <a:r>
              <a:rPr lang="en-US" sz="2000" dirty="0" err="1" smtClean="0"/>
              <a:t>promjeru</a:t>
            </a:r>
            <a:r>
              <a:rPr lang="en-US" sz="2000" dirty="0" smtClean="0"/>
              <a:t> </a:t>
            </a:r>
            <a:r>
              <a:rPr lang="en-US" sz="2000" dirty="0" err="1" smtClean="0"/>
              <a:t>od</a:t>
            </a:r>
            <a:r>
              <a:rPr lang="en-US" sz="2000" dirty="0" smtClean="0"/>
              <a:t> </a:t>
            </a:r>
            <a:r>
              <a:rPr lang="en-US" sz="2000" dirty="0" err="1" smtClean="0"/>
              <a:t>dvadeset</a:t>
            </a:r>
            <a:r>
              <a:rPr lang="en-US" sz="2000" dirty="0" smtClean="0"/>
              <a:t> </a:t>
            </a:r>
            <a:r>
              <a:rPr lang="en-US" sz="2000" dirty="0" err="1" smtClean="0"/>
              <a:t>kilometara</a:t>
            </a:r>
            <a:r>
              <a:rPr lang="en-US" sz="2000" dirty="0" smtClean="0"/>
              <a:t>, </a:t>
            </a:r>
            <a:r>
              <a:rPr lang="en-US" sz="2000" dirty="0" err="1" smtClean="0"/>
              <a:t>smješteno</a:t>
            </a:r>
            <a:r>
              <a:rPr lang="en-US" sz="2000" dirty="0" smtClean="0"/>
              <a:t> je </a:t>
            </a:r>
            <a:r>
              <a:rPr lang="en-US" sz="2000" dirty="0" err="1" smtClean="0"/>
              <a:t>šest</a:t>
            </a:r>
            <a:r>
              <a:rPr lang="en-US" sz="2000" dirty="0" smtClean="0"/>
              <a:t> </a:t>
            </a:r>
            <a:r>
              <a:rPr lang="en-US" sz="2000" dirty="0" err="1" smtClean="0"/>
              <a:t>termalnih</a:t>
            </a:r>
            <a:r>
              <a:rPr lang="en-US" sz="2000" dirty="0" smtClean="0"/>
              <a:t> </a:t>
            </a:r>
            <a:r>
              <a:rPr lang="en-US" sz="2000" dirty="0" err="1" smtClean="0"/>
              <a:t>vrela</a:t>
            </a:r>
            <a:r>
              <a:rPr lang="en-US" sz="2000" dirty="0" smtClean="0"/>
              <a:t>, </a:t>
            </a:r>
            <a:r>
              <a:rPr lang="en-US" sz="2000" dirty="0" err="1" smtClean="0"/>
              <a:t>što</a:t>
            </a:r>
            <a:r>
              <a:rPr lang="en-US" sz="2000" dirty="0" smtClean="0"/>
              <a:t> </a:t>
            </a:r>
            <a:r>
              <a:rPr lang="en-US" sz="2000" dirty="0" err="1" smtClean="0"/>
              <a:t>ovu</a:t>
            </a:r>
            <a:r>
              <a:rPr lang="en-US" sz="2000" dirty="0" smtClean="0"/>
              <a:t> </a:t>
            </a:r>
            <a:r>
              <a:rPr lang="en-US" sz="2000" dirty="0" err="1" smtClean="0"/>
              <a:t>regiju</a:t>
            </a:r>
            <a:r>
              <a:rPr lang="en-US" sz="2000" dirty="0" smtClean="0"/>
              <a:t> </a:t>
            </a:r>
            <a:r>
              <a:rPr lang="en-US" sz="2000" dirty="0" err="1" smtClean="0"/>
              <a:t>čini</a:t>
            </a:r>
            <a:r>
              <a:rPr lang="en-US" sz="2000" dirty="0" smtClean="0"/>
              <a:t> </a:t>
            </a:r>
            <a:r>
              <a:rPr lang="en-US" sz="2000" dirty="0" err="1" smtClean="0"/>
              <a:t>jedinstvenom</a:t>
            </a:r>
            <a:r>
              <a:rPr lang="en-US" sz="2000" dirty="0" smtClean="0"/>
              <a:t> u </a:t>
            </a:r>
            <a:r>
              <a:rPr lang="en-US" sz="2000" dirty="0" err="1" smtClean="0"/>
              <a:t>Hrvatskoj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pPr>
              <a:buNone/>
            </a:pPr>
            <a:r>
              <a:rPr lang="en-US" sz="2000" dirty="0" smtClean="0"/>
              <a:t> </a:t>
            </a:r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pPr>
              <a:buNone/>
            </a:pPr>
            <a:endParaRPr lang="hr-HR" sz="2000" dirty="0" smtClean="0"/>
          </a:p>
          <a:p>
            <a:r>
              <a:rPr lang="en-US" sz="2000" dirty="0" smtClean="0"/>
              <a:t>U </a:t>
            </a:r>
            <a:r>
              <a:rPr lang="en-US" sz="2000" dirty="0" err="1" smtClean="0"/>
              <a:t>ovoj</a:t>
            </a:r>
            <a:r>
              <a:rPr lang="en-US" sz="2000" dirty="0" smtClean="0"/>
              <a:t> </a:t>
            </a:r>
            <a:r>
              <a:rPr lang="en-US" sz="2000" dirty="0" err="1" smtClean="0"/>
              <a:t>regiji</a:t>
            </a:r>
            <a:r>
              <a:rPr lang="en-US" sz="2000" dirty="0" smtClean="0"/>
              <a:t> </a:t>
            </a:r>
            <a:r>
              <a:rPr lang="en-US" sz="2000" dirty="0" err="1" smtClean="0"/>
              <a:t>termalne</a:t>
            </a:r>
            <a:r>
              <a:rPr lang="en-US" sz="2000" dirty="0" smtClean="0"/>
              <a:t> </a:t>
            </a:r>
            <a:r>
              <a:rPr lang="en-US" sz="2000" dirty="0" err="1" smtClean="0"/>
              <a:t>vode</a:t>
            </a:r>
            <a:r>
              <a:rPr lang="en-US" sz="2000" dirty="0" smtClean="0"/>
              <a:t> </a:t>
            </a:r>
            <a:r>
              <a:rPr lang="en-US" sz="2000" dirty="0" err="1" smtClean="0"/>
              <a:t>nalaze</a:t>
            </a:r>
            <a:r>
              <a:rPr lang="en-US" sz="2000" dirty="0" smtClean="0"/>
              <a:t> se </a:t>
            </a:r>
            <a:r>
              <a:rPr lang="en-US" sz="2000" dirty="0" err="1" smtClean="0"/>
              <a:t>između</a:t>
            </a:r>
            <a:r>
              <a:rPr lang="en-US" sz="2000" dirty="0" smtClean="0"/>
              <a:t> </a:t>
            </a:r>
            <a:r>
              <a:rPr lang="en-US" sz="2000" dirty="0" err="1" smtClean="0"/>
              <a:t>naslaga</a:t>
            </a:r>
            <a:r>
              <a:rPr lang="en-US" sz="2000" dirty="0" smtClean="0"/>
              <a:t> </a:t>
            </a:r>
            <a:r>
              <a:rPr lang="en-US" sz="2000" dirty="0" err="1" smtClean="0"/>
              <a:t>trijaskih</a:t>
            </a:r>
            <a:r>
              <a:rPr lang="en-US" sz="2000" dirty="0" smtClean="0"/>
              <a:t> </a:t>
            </a:r>
            <a:r>
              <a:rPr lang="en-US" sz="2000" dirty="0" err="1" smtClean="0"/>
              <a:t>dolomita</a:t>
            </a:r>
            <a:r>
              <a:rPr lang="en-US" sz="2000" dirty="0" smtClean="0"/>
              <a:t>, </a:t>
            </a:r>
            <a:r>
              <a:rPr lang="en-US" sz="2000" dirty="0" err="1" smtClean="0"/>
              <a:t>gdje</a:t>
            </a:r>
            <a:r>
              <a:rPr lang="en-US" sz="2000" dirty="0" smtClean="0"/>
              <a:t> se </a:t>
            </a:r>
            <a:r>
              <a:rPr lang="en-US" sz="2000" dirty="0" err="1" smtClean="0"/>
              <a:t>voda</a:t>
            </a:r>
            <a:r>
              <a:rPr lang="en-US" sz="2000" dirty="0" smtClean="0"/>
              <a:t> </a:t>
            </a:r>
            <a:r>
              <a:rPr lang="en-US" sz="2000" dirty="0" err="1" smtClean="0"/>
              <a:t>pojavljuje</a:t>
            </a:r>
            <a:r>
              <a:rPr lang="en-US" sz="2000" dirty="0" smtClean="0"/>
              <a:t> u </a:t>
            </a:r>
            <a:r>
              <a:rPr lang="en-US" sz="2000" dirty="0" err="1" smtClean="0"/>
              <a:t>više</a:t>
            </a:r>
            <a:r>
              <a:rPr lang="en-US" sz="2000" dirty="0" smtClean="0"/>
              <a:t> </a:t>
            </a:r>
            <a:r>
              <a:rPr lang="en-US" sz="2000" dirty="0" err="1" smtClean="0"/>
              <a:t>razina</a:t>
            </a:r>
            <a:r>
              <a:rPr lang="en-US" sz="2000" dirty="0" smtClean="0"/>
              <a:t>. </a:t>
            </a:r>
            <a:r>
              <a:rPr lang="en-US" sz="2000" dirty="0" err="1" smtClean="0"/>
              <a:t>Regijom</a:t>
            </a:r>
            <a:r>
              <a:rPr lang="en-US" sz="2000" dirty="0" smtClean="0"/>
              <a:t> </a:t>
            </a:r>
            <a:r>
              <a:rPr lang="en-US" sz="2000" dirty="0" err="1" smtClean="0"/>
              <a:t>prolazi</a:t>
            </a:r>
            <a:r>
              <a:rPr lang="en-US" sz="2000" dirty="0" smtClean="0"/>
              <a:t> </a:t>
            </a:r>
            <a:r>
              <a:rPr lang="en-US" sz="2000" dirty="0" err="1" smtClean="0"/>
              <a:t>tzv</a:t>
            </a:r>
            <a:r>
              <a:rPr lang="en-US" sz="2000" dirty="0" smtClean="0"/>
              <a:t>. </a:t>
            </a:r>
            <a:r>
              <a:rPr lang="en-US" sz="2000" dirty="0" err="1" smtClean="0"/>
              <a:t>zagorska</a:t>
            </a:r>
            <a:r>
              <a:rPr lang="en-US" sz="2000" dirty="0" smtClean="0"/>
              <a:t> </a:t>
            </a:r>
            <a:r>
              <a:rPr lang="en-US" sz="2000" dirty="0" err="1" smtClean="0"/>
              <a:t>termalna</a:t>
            </a:r>
            <a:r>
              <a:rPr lang="en-US" sz="2000" dirty="0" smtClean="0"/>
              <a:t> </a:t>
            </a:r>
            <a:r>
              <a:rPr lang="en-US" sz="2000" dirty="0" err="1" smtClean="0"/>
              <a:t>linija</a:t>
            </a:r>
            <a:r>
              <a:rPr lang="hr-HR" sz="2000" dirty="0" smtClean="0"/>
              <a:t>.</a:t>
            </a:r>
            <a:endParaRPr lang="hr-HR" sz="2000" dirty="0" smtClean="0"/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Terme u Hrvatskom Zagorju</a:t>
            </a:r>
            <a:endParaRPr lang="nn-NO" alt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7789" y="2492948"/>
            <a:ext cx="3490912" cy="1983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7288" y="2501900"/>
            <a:ext cx="3927167" cy="1897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371600"/>
            <a:ext cx="7848600" cy="1892300"/>
          </a:xfrm>
        </p:spPr>
        <p:txBody>
          <a:bodyPr/>
          <a:lstStyle/>
          <a:p>
            <a:r>
              <a:rPr lang="hr-HR" sz="2000" dirty="0" smtClean="0"/>
              <a:t>Tuheljske toplice</a:t>
            </a:r>
            <a:br>
              <a:rPr lang="hr-HR" sz="2000" dirty="0" smtClean="0"/>
            </a:br>
            <a:r>
              <a:rPr lang="hr-HR" sz="2000" dirty="0" smtClean="0"/>
              <a:t>- najizdašnija vrela u Hrvatskom zagorju</a:t>
            </a:r>
            <a:br>
              <a:rPr lang="hr-HR" sz="2000" dirty="0" smtClean="0"/>
            </a:br>
            <a:r>
              <a:rPr lang="hr-HR" sz="2000" dirty="0" smtClean="0"/>
              <a:t>- voda izvire na četiri mjesta, </a:t>
            </a:r>
            <a:br>
              <a:rPr lang="hr-HR" sz="2000" dirty="0" smtClean="0"/>
            </a:br>
            <a:r>
              <a:rPr lang="hr-HR" sz="2000" dirty="0" smtClean="0"/>
              <a:t>od njih su dva veća (Vrelo u bari i Dadino vrelo)</a:t>
            </a:r>
            <a:br>
              <a:rPr lang="hr-HR" sz="2000" dirty="0" smtClean="0"/>
            </a:br>
            <a:r>
              <a:rPr lang="hr-HR" sz="2000" dirty="0" smtClean="0"/>
              <a:t>- temperatura vode relativno je niska </a:t>
            </a:r>
            <a:br>
              <a:rPr lang="hr-HR" sz="2000" dirty="0" smtClean="0"/>
            </a:br>
            <a:r>
              <a:rPr lang="hr-HR" sz="2000" dirty="0" smtClean="0"/>
              <a:t>a kreće se od 31˙ C do 33,1˙ C.</a:t>
            </a:r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altLang="en-US" dirty="0" smtClean="0"/>
              <a:t>Terme u Hrvatskom Zagorju</a:t>
            </a:r>
            <a:endParaRPr lang="nn-NO" alt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398833"/>
            <a:ext cx="4902200" cy="2542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/>
          <a:srcRect l="18339"/>
          <a:stretch>
            <a:fillRect/>
          </a:stretch>
        </p:blipFill>
        <p:spPr bwMode="auto">
          <a:xfrm>
            <a:off x="5956713" y="3390899"/>
            <a:ext cx="3187287" cy="2552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371600"/>
            <a:ext cx="7848600" cy="24384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Primarna djelatnost Daruvarskih toplica je zdravstvena djelatnost. Na odjelima se obavlja liječenje akutnih i kroničnih stanja i bolesti uz primjenu fizikalne i rehabilitacijske medicine.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Liječe se degenerativne bolesti, bolesti lokomotornog sustava i kralješnice uz korištenje prirodnih ljekovitih činitelja. 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Prirodni ljekoviti činitelji su prirodna termalna voda te termo mineralno blato (fango).</a:t>
            </a:r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96875"/>
            <a:ext cx="71501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3200" dirty="0" smtClean="0"/>
              <a:t>Daruvarske toplice</a:t>
            </a:r>
            <a:endParaRPr lang="nn-NO" altLang="en-US" sz="32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/>
          <a:srcRect t="2564"/>
          <a:stretch>
            <a:fillRect/>
          </a:stretch>
        </p:blipFill>
        <p:spPr bwMode="auto">
          <a:xfrm>
            <a:off x="4648200" y="3454400"/>
            <a:ext cx="43053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371600"/>
            <a:ext cx="7848600" cy="1892300"/>
          </a:xfrm>
        </p:spPr>
        <p:txBody>
          <a:bodyPr/>
          <a:lstStyle/>
          <a:p>
            <a:r>
              <a:rPr lang="hr-HR" sz="2000" dirty="0" smtClean="0"/>
              <a:t>U Specijalnoj bolnici za medicinsku rehabilitaciju Lipik provodi se rehabilitacija neuroloških stanja i bolesti, reumatskih bolesti, posttraumatskih stanja, postoperativna rehabilitacija,  smetnje kontrole mokraćnog </a:t>
            </a:r>
            <a:r>
              <a:rPr lang="hr-HR" sz="2000" dirty="0" smtClean="0"/>
              <a:t>mjehura...</a:t>
            </a:r>
            <a:endParaRPr lang="hr-HR" sz="2000" dirty="0" smtClean="0"/>
          </a:p>
          <a:p>
            <a:r>
              <a:rPr lang="hr-HR" sz="2000" dirty="0" smtClean="0"/>
              <a:t>Lipička prirodna mineralna voda u podzemlje je ušla prije 35.000 godina. </a:t>
            </a:r>
          </a:p>
          <a:p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Specijalna bolnica za medicinsku rehabilitaciju Lipik</a:t>
            </a:r>
            <a:endParaRPr lang="nn-NO" altLang="en-US" sz="2400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7175" y="3353472"/>
            <a:ext cx="4772025" cy="256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06500" y="1371600"/>
            <a:ext cx="7937500" cy="18923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Hidroterapija</a:t>
            </a:r>
            <a:r>
              <a:rPr lang="hr-HR" sz="2000" dirty="0" smtClean="0">
                <a:solidFill>
                  <a:srgbClr val="003366"/>
                </a:solidFill>
              </a:rPr>
              <a:t> - hidro gimnastika u bazenima s termalnom </a:t>
            </a:r>
            <a:r>
              <a:rPr lang="hr-HR" sz="2000" dirty="0" smtClean="0">
                <a:solidFill>
                  <a:srgbClr val="003366"/>
                </a:solidFill>
              </a:rPr>
              <a:t>vodom,</a:t>
            </a:r>
            <a:br>
              <a:rPr lang="hr-HR" sz="2000" dirty="0" smtClean="0">
                <a:solidFill>
                  <a:srgbClr val="003366"/>
                </a:solidFill>
              </a:rPr>
            </a:br>
            <a:r>
              <a:rPr lang="hr-HR" sz="2000" dirty="0" smtClean="0">
                <a:solidFill>
                  <a:srgbClr val="003366"/>
                </a:solidFill>
              </a:rPr>
              <a:t>hidro </a:t>
            </a:r>
            <a:r>
              <a:rPr lang="hr-HR" sz="2000" dirty="0" smtClean="0">
                <a:solidFill>
                  <a:srgbClr val="003366"/>
                </a:solidFill>
              </a:rPr>
              <a:t>masaža u hidromasažnoj kadi s termalnom vodom i „biserne“ kupke, kade s termalnom vodom, “Hauffeove“ te izmjenične kupke.</a:t>
            </a:r>
          </a:p>
          <a:p>
            <a:endParaRPr lang="hr-HR" sz="2000" dirty="0" smtClean="0"/>
          </a:p>
          <a:p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Obavljanje terapije</a:t>
            </a:r>
            <a:endParaRPr lang="nn-NO" altLang="en-US" sz="24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0725" y="2982913"/>
            <a:ext cx="6305550" cy="315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06500" y="1371600"/>
            <a:ext cx="7937500" cy="18923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Osnovno terapijsko djelovanje blata na organizam nastaje zbog fizikalnih osobina , u prvom redu velikog toplinskog kapaciteta i male toplinske provodljivosti. 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Kemijski učinci blata dolaze mnogo manje do izražaja , ali je važno biološko djelovanje.</a:t>
            </a: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endParaRPr lang="hr-HR" sz="2000" dirty="0" smtClean="0"/>
          </a:p>
          <a:p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Fango oblozi (terapija blatom)</a:t>
            </a:r>
            <a:endParaRPr lang="nn-NO" altLang="en-US" sz="2400" dirty="0"/>
          </a:p>
        </p:txBody>
      </p:sp>
      <p:pic>
        <p:nvPicPr>
          <p:cNvPr id="52226" name="Picture 2" descr="C:\Users\ivan\Downloads\Igalo blato u rukama_690_460_c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799" y="3206750"/>
            <a:ext cx="3819525" cy="2546350"/>
          </a:xfrm>
          <a:prstGeom prst="rect">
            <a:avLst/>
          </a:prstGeom>
          <a:noFill/>
        </p:spPr>
      </p:pic>
      <p:pic>
        <p:nvPicPr>
          <p:cNvPr id="52227" name="Picture 3" descr="C:\Users\ivan\Downloads\Thermal-mud-Terme-Tuhelj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00" y="3203569"/>
            <a:ext cx="4521200" cy="25426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60500" y="4445000"/>
            <a:ext cx="7505700" cy="18923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Smještene u dolini rijeke Mirne gdje umjerena  i blaga klima pogoduje liječenju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Njihovu ljekovitost su prepoznali i stari Grci i Rimjani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Još u 14.st. postoje podatci da je voda termo-mineralna i korištena u ljekovite svrhe.</a:t>
            </a: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endParaRPr lang="hr-HR" sz="2000" dirty="0" smtClean="0"/>
          </a:p>
          <a:p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</a:t>
            </a:r>
          </a:p>
          <a:p>
            <a:endParaRPr lang="hr-HR" sz="2000" dirty="0" smtClean="0"/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Istarske toplice</a:t>
            </a:r>
            <a:endParaRPr lang="nn-NO" altLang="en-US" sz="2400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1237672"/>
            <a:ext cx="5562600" cy="3034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52500" y="2184400"/>
            <a:ext cx="3187700" cy="29464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Smanjenje edema 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Lakše oslobađanje sekreta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Poboljšanje cirkulacije(krv, limfa)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Smanjenje boli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Spriječavanje spazma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Desenzibilitacija</a:t>
            </a: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Djelovanje voda</a:t>
            </a:r>
            <a:endParaRPr lang="nn-NO" altLang="en-US" sz="2400" dirty="0"/>
          </a:p>
        </p:txBody>
      </p:sp>
      <p:pic>
        <p:nvPicPr>
          <p:cNvPr id="6" name="Content Placeholder 4" descr="1506113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8938" y="1974840"/>
            <a:ext cx="4425062" cy="3261023"/>
          </a:xfrm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08100" y="1358900"/>
            <a:ext cx="6362700" cy="29464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Liječenje termomineralnom,radioaktivnom i sumpornim vodom se provodi u bazenu (unutarnjem/vanjskom ili kadama)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Radi radioaktivnosti vode vremenski dnevno izlaganje bi trebalo trajati 30 minuta</a:t>
            </a: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Djelovanje voda</a:t>
            </a:r>
            <a:endParaRPr lang="nn-NO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915400" y="6261100"/>
            <a:ext cx="76200" cy="127000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54274" name="Picture 2" descr="C:\Users\ivan\Downloads\Istarske_toplice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1800" y="3239955"/>
            <a:ext cx="6184900" cy="277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282700"/>
            <a:ext cx="7924800" cy="1803400"/>
          </a:xfrm>
        </p:spPr>
        <p:txBody>
          <a:bodyPr/>
          <a:lstStyle/>
          <a:p>
            <a:r>
              <a:rPr lang="hr-HR" sz="2000" dirty="0" smtClean="0">
                <a:solidFill>
                  <a:srgbClr val="003366"/>
                </a:solidFill>
              </a:rPr>
              <a:t>Neposredno prije primjene zagrijava se na 40 stupnjeva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Nanosi se na kožu(1-2 cm),obloženi dio tijela pokrije se najlonom a zatim omota pokrivačem</a:t>
            </a:r>
          </a:p>
          <a:p>
            <a:r>
              <a:rPr lang="hr-HR" sz="2000" dirty="0" smtClean="0">
                <a:solidFill>
                  <a:srgbClr val="003366"/>
                </a:solidFill>
              </a:rPr>
              <a:t>Postupak traje 20 min. i provodi se naizmjenično s korištenjem bazena</a:t>
            </a: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Primjena </a:t>
            </a:r>
            <a:r>
              <a:rPr lang="hr-HR" sz="2400" dirty="0" smtClean="0"/>
              <a:t>peloida</a:t>
            </a:r>
            <a:endParaRPr lang="nn-NO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915400" y="6261100"/>
            <a:ext cx="76200" cy="127000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55298" name="Picture 2" descr="C:\Users\ivan\Downloads\k7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5400" y="3013252"/>
            <a:ext cx="5118100" cy="304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282700"/>
            <a:ext cx="7924800" cy="1803400"/>
          </a:xfrm>
        </p:spPr>
        <p:txBody>
          <a:bodyPr/>
          <a:lstStyle/>
          <a:p>
            <a:endParaRPr lang="hr-HR" sz="2000" dirty="0" smtClean="0">
              <a:solidFill>
                <a:srgbClr val="003366"/>
              </a:solidFill>
            </a:endParaRPr>
          </a:p>
          <a:p>
            <a:endParaRPr lang="hr-HR" sz="2000" dirty="0" smtClean="0">
              <a:solidFill>
                <a:srgbClr val="003366"/>
              </a:solidFill>
            </a:endParaRPr>
          </a:p>
          <a:p>
            <a:pPr eaLnBrk="1" hangingPunct="1"/>
            <a:endParaRPr lang="en-US" altLang="en-US" sz="20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96875"/>
            <a:ext cx="7302500" cy="581025"/>
          </a:xfrm>
          <a:scene3d>
            <a:camera prst="orthographicFront"/>
            <a:lightRig rig="threePt" dir="t"/>
          </a:scene3d>
          <a:sp3d extrusionH="76200" contourW="12700">
            <a:bevelT w="44450"/>
            <a:extrusionClr>
              <a:schemeClr val="accent1">
                <a:lumMod val="75000"/>
              </a:schemeClr>
            </a:extrusionClr>
          </a:sp3d>
        </p:spPr>
        <p:txBody>
          <a:bodyPr/>
          <a:lstStyle/>
          <a:p>
            <a:pPr eaLnBrk="1" hangingPunct="1"/>
            <a:r>
              <a:rPr lang="hr-HR" sz="2400" dirty="0" smtClean="0"/>
              <a:t>D</a:t>
            </a:r>
            <a:r>
              <a:rPr lang="hr-HR" sz="2400" dirty="0" smtClean="0"/>
              <a:t>jelovanje </a:t>
            </a:r>
            <a:r>
              <a:rPr lang="hr-HR" sz="2400" dirty="0" smtClean="0"/>
              <a:t>peloida</a:t>
            </a:r>
            <a:endParaRPr lang="nn-NO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915400" y="6261100"/>
            <a:ext cx="76200" cy="127000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TextBox 5"/>
          <p:cNvSpPr txBox="1"/>
          <p:nvPr/>
        </p:nvSpPr>
        <p:spPr>
          <a:xfrm>
            <a:off x="698500" y="2273300"/>
            <a:ext cx="3683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000" b="0" dirty="0" smtClean="0">
              <a:solidFill>
                <a:srgbClr val="003366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hr-HR" sz="2000" b="0" dirty="0" smtClean="0">
                <a:solidFill>
                  <a:srgbClr val="003366"/>
                </a:solidFill>
                <a:latin typeface="+mn-lt"/>
              </a:rPr>
              <a:t>  Hiperemija</a:t>
            </a:r>
          </a:p>
          <a:p>
            <a:pPr>
              <a:buFont typeface="Arial" pitchFamily="34" charset="0"/>
              <a:buChar char="•"/>
            </a:pPr>
            <a:r>
              <a:rPr lang="hr-HR" sz="2000" b="0" dirty="0" smtClean="0">
                <a:solidFill>
                  <a:srgbClr val="003366"/>
                </a:solidFill>
                <a:latin typeface="+mn-lt"/>
              </a:rPr>
              <a:t>  Smanjenje napetosti mišića</a:t>
            </a:r>
          </a:p>
          <a:p>
            <a:pPr>
              <a:buFont typeface="Arial" pitchFamily="34" charset="0"/>
              <a:buChar char="•"/>
            </a:pPr>
            <a:r>
              <a:rPr lang="hr-HR" sz="2000" b="0" dirty="0" smtClean="0">
                <a:solidFill>
                  <a:srgbClr val="003366"/>
                </a:solidFill>
                <a:latin typeface="+mn-lt"/>
              </a:rPr>
              <a:t>  Opuštanje vezivnog tkiva</a:t>
            </a:r>
          </a:p>
          <a:p>
            <a:pPr>
              <a:buFont typeface="Arial" pitchFamily="34" charset="0"/>
              <a:buChar char="•"/>
            </a:pPr>
            <a:r>
              <a:rPr lang="hr-HR" sz="2000" b="0" dirty="0" smtClean="0">
                <a:solidFill>
                  <a:srgbClr val="003366"/>
                </a:solidFill>
                <a:latin typeface="+mn-lt"/>
              </a:rPr>
              <a:t>  Umiruje kronične upale </a:t>
            </a:r>
            <a:br>
              <a:rPr lang="hr-HR" sz="2000" b="0" dirty="0" smtClean="0">
                <a:solidFill>
                  <a:srgbClr val="003366"/>
                </a:solidFill>
                <a:latin typeface="+mn-lt"/>
              </a:rPr>
            </a:br>
            <a:r>
              <a:rPr lang="hr-HR" sz="2000" b="0" dirty="0" smtClean="0">
                <a:solidFill>
                  <a:srgbClr val="003366"/>
                </a:solidFill>
                <a:latin typeface="+mn-lt"/>
              </a:rPr>
              <a:t>   unutarnjih organa</a:t>
            </a:r>
          </a:p>
          <a:p>
            <a:endParaRPr lang="hr-HR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3956" y="2349500"/>
            <a:ext cx="431444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190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532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7FD7F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358900" y="3835400"/>
            <a:ext cx="5486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hr-HR" altLang="en-US" sz="2400" dirty="0" smtClean="0">
                <a:solidFill>
                  <a:srgbClr val="003366"/>
                </a:solidFill>
              </a:rPr>
              <a:t>Škole sudionice u projektu: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r-HR" sz="2400" i="1" dirty="0" smtClean="0">
                <a:solidFill>
                  <a:srgbClr val="003366"/>
                </a:solidFill>
              </a:rPr>
              <a:t>Medicinska škola Šibenik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r-HR" sz="2400" i="1" dirty="0" smtClean="0">
                <a:solidFill>
                  <a:srgbClr val="003366"/>
                </a:solidFill>
              </a:rPr>
              <a:t>Srednja škola Viktorovac Sisak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r-HR" sz="2400" i="1" dirty="0" smtClean="0">
                <a:solidFill>
                  <a:srgbClr val="003366"/>
                </a:solidFill>
              </a:rPr>
              <a:t>Medicinska škola Pula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r-HR" sz="2400" i="1" dirty="0" smtClean="0">
                <a:solidFill>
                  <a:srgbClr val="003366"/>
                </a:solidFill>
              </a:rPr>
              <a:t>Srednja škola Pakrac</a:t>
            </a:r>
            <a:endParaRPr lang="hr-HR" altLang="en-US" sz="2400" i="1" dirty="0" smtClean="0">
              <a:solidFill>
                <a:srgbClr val="003366"/>
              </a:solidFill>
            </a:endParaRPr>
          </a:p>
          <a:p>
            <a:endParaRPr lang="hr-HR" dirty="0"/>
          </a:p>
        </p:txBody>
      </p:sp>
      <p:sp>
        <p:nvSpPr>
          <p:cNvPr id="7" name="TextBox 6"/>
          <p:cNvSpPr txBox="1"/>
          <p:nvPr/>
        </p:nvSpPr>
        <p:spPr>
          <a:xfrm>
            <a:off x="2413000" y="1549400"/>
            <a:ext cx="673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5400" dirty="0" smtClean="0">
                <a:solidFill>
                  <a:srgbClr val="C56607"/>
                </a:solidFill>
              </a:rPr>
              <a:t>HVALA NA PAŽNJI!</a:t>
            </a:r>
            <a:endParaRPr lang="hr-HR" sz="5400" dirty="0">
              <a:solidFill>
                <a:srgbClr val="C56607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183883"/>
      </a:dk1>
      <a:lt1>
        <a:srgbClr val="FFFFFF"/>
      </a:lt1>
      <a:dk2>
        <a:srgbClr val="183883"/>
      </a:dk2>
      <a:lt2>
        <a:srgbClr val="808080"/>
      </a:lt2>
      <a:accent1>
        <a:srgbClr val="D4E3F7"/>
      </a:accent1>
      <a:accent2>
        <a:srgbClr val="0067AF"/>
      </a:accent2>
      <a:accent3>
        <a:srgbClr val="FFFFFF"/>
      </a:accent3>
      <a:accent4>
        <a:srgbClr val="132E6F"/>
      </a:accent4>
      <a:accent5>
        <a:srgbClr val="E6EFFA"/>
      </a:accent5>
      <a:accent6>
        <a:srgbClr val="005D9E"/>
      </a:accent6>
      <a:hlink>
        <a:srgbClr val="365B91"/>
      </a:hlink>
      <a:folHlink>
        <a:srgbClr val="0099A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18388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183883"/>
        </a:dk1>
        <a:lt1>
          <a:srgbClr val="FFFFFF"/>
        </a:lt1>
        <a:dk2>
          <a:srgbClr val="000000"/>
        </a:dk2>
        <a:lt2>
          <a:srgbClr val="808080"/>
        </a:lt2>
        <a:accent1>
          <a:srgbClr val="D4E3F7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83883"/>
        </a:dk1>
        <a:lt1>
          <a:srgbClr val="FFFFFF"/>
        </a:lt1>
        <a:dk2>
          <a:srgbClr val="183883"/>
        </a:dk2>
        <a:lt2>
          <a:srgbClr val="808080"/>
        </a:lt2>
        <a:accent1>
          <a:srgbClr val="D4E3F7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83883"/>
        </a:dk1>
        <a:lt1>
          <a:srgbClr val="FFFFFF"/>
        </a:lt1>
        <a:dk2>
          <a:srgbClr val="183883"/>
        </a:dk2>
        <a:lt2>
          <a:srgbClr val="808080"/>
        </a:lt2>
        <a:accent1>
          <a:srgbClr val="D4E3F7"/>
        </a:accent1>
        <a:accent2>
          <a:srgbClr val="0067AF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005D9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738</Words>
  <Application>Microsoft Office PowerPoint</Application>
  <PresentationFormat>On-screen Show (4:3)</PresentationFormat>
  <Paragraphs>125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TERMALNI IZVORI – ZDRAVLJE IZ DUBINA ZEMLJE</vt:lpstr>
      <vt:lpstr>Što su termalni izvori?</vt:lpstr>
      <vt:lpstr>Razlika između termalnih i mineralnih voda</vt:lpstr>
      <vt:lpstr>Podjela prema temperaturi</vt:lpstr>
      <vt:lpstr>Gejziri</vt:lpstr>
      <vt:lpstr>Gejziri</vt:lpstr>
      <vt:lpstr>Termalni izvori u Hrvatskoj</vt:lpstr>
      <vt:lpstr>Termalni izvori u Hrvatskoj</vt:lpstr>
      <vt:lpstr>Terme u Hrvatskom Zagorju</vt:lpstr>
      <vt:lpstr>Terme u Hrvatskom Zagorju</vt:lpstr>
      <vt:lpstr>Terme u Hrvatskom Zagorju</vt:lpstr>
      <vt:lpstr>Daruvarske toplice</vt:lpstr>
      <vt:lpstr>Specijalna bolnica za medicinsku rehabilitaciju Lipik</vt:lpstr>
      <vt:lpstr>Obavljanje terapije</vt:lpstr>
      <vt:lpstr>Fango oblozi (terapija blatom)</vt:lpstr>
      <vt:lpstr>Istarske toplice</vt:lpstr>
      <vt:lpstr>Djelovanje voda</vt:lpstr>
      <vt:lpstr>Djelovanje voda</vt:lpstr>
      <vt:lpstr>Primjena peloida</vt:lpstr>
      <vt:lpstr>Djelovanje peloida</vt:lpstr>
      <vt:lpstr>Slide 21</vt:lpstr>
    </vt:vector>
  </TitlesOfParts>
  <Company>Presentation Magazine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2 Template</dc:title>
  <dc:creator>Presentation Magazine</dc:creator>
  <cp:lastModifiedBy>ivan</cp:lastModifiedBy>
  <cp:revision>57</cp:revision>
  <dcterms:created xsi:type="dcterms:W3CDTF">2005-02-28T14:06:28Z</dcterms:created>
  <dcterms:modified xsi:type="dcterms:W3CDTF">2018-01-20T10:56:50Z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Presentation Helper</vt:lpwstr>
  </property>
</Properties>
</file>