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69" r:id="rId4"/>
    <p:sldId id="275" r:id="rId5"/>
    <p:sldId id="257" r:id="rId6"/>
    <p:sldId id="258" r:id="rId7"/>
    <p:sldId id="271" r:id="rId8"/>
    <p:sldId id="262" r:id="rId9"/>
    <p:sldId id="260" r:id="rId10"/>
    <p:sldId id="281" r:id="rId11"/>
    <p:sldId id="261" r:id="rId12"/>
    <p:sldId id="277" r:id="rId13"/>
    <p:sldId id="263" r:id="rId14"/>
    <p:sldId id="274" r:id="rId15"/>
    <p:sldId id="266" r:id="rId16"/>
    <p:sldId id="265" r:id="rId17"/>
    <p:sldId id="268" r:id="rId18"/>
    <p:sldId id="267" r:id="rId19"/>
    <p:sldId id="283" r:id="rId20"/>
    <p:sldId id="270" r:id="rId21"/>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hr-HR"/>
              <a:t>Kliknite da biste uredili stil naslova matrice</a:t>
            </a:r>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p>
        </p:txBody>
      </p:sp>
      <p:sp>
        <p:nvSpPr>
          <p:cNvPr id="4" name="Rezervirano mjesto datuma 3"/>
          <p:cNvSpPr>
            <a:spLocks noGrp="1"/>
          </p:cNvSpPr>
          <p:nvPr>
            <p:ph type="dt" sz="half" idx="10"/>
          </p:nvPr>
        </p:nvSpPr>
        <p:spPr/>
        <p:txBody>
          <a:body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Kliknite da biste uredili stil naslova matrice</a:t>
            </a:r>
          </a:p>
        </p:txBody>
      </p:sp>
      <p:sp>
        <p:nvSpPr>
          <p:cNvPr id="3" name="Rezervirano mjesto sadržaja 2"/>
          <p:cNvSpPr>
            <a:spLocks noGrp="1"/>
          </p:cNvSpPr>
          <p:nvPr>
            <p:ph idx="1"/>
          </p:nvPr>
        </p:nvSpPr>
        <p:spPr/>
        <p:txBody>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j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hr-HR"/>
              <a:t>Kliknite da biste uredili stil naslova matrice</a:t>
            </a:r>
          </a:p>
        </p:txBody>
      </p:sp>
      <p:sp>
        <p:nvSpPr>
          <p:cNvPr id="3" name="Rezervirano mjesto tekst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stilove teksta matrice</a:t>
            </a:r>
          </a:p>
        </p:txBody>
      </p:sp>
      <p:sp>
        <p:nvSpPr>
          <p:cNvPr id="4" name="Rezervirano mjesto datuma 3"/>
          <p:cNvSpPr>
            <a:spLocks noGrp="1"/>
          </p:cNvSpPr>
          <p:nvPr>
            <p:ph type="dt" sz="half" idx="10"/>
          </p:nvPr>
        </p:nvSpPr>
        <p:spPr/>
        <p:txBody>
          <a:body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Kliknite da biste uredili stil naslova matrice</a:t>
            </a:r>
          </a:p>
        </p:txBody>
      </p:sp>
      <p:sp>
        <p:nvSpPr>
          <p:cNvPr id="3" name="Rezervirano mjesto sadržaja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B0267C57-B000-4DA5-B0F3-82D087774E02}" type="datetimeFigureOut">
              <a:rPr lang="hr-HR" smtClean="0"/>
              <a:pPr/>
              <a:t>4.2.2022.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hr-HR"/>
              <a:t>Kliknite da biste uredili stil naslova matrice</a:t>
            </a:r>
          </a:p>
        </p:txBody>
      </p:sp>
      <p:sp>
        <p:nvSpPr>
          <p:cNvPr id="3" name="Rezervirano mjesto tekst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stilove teksta matrice</a:t>
            </a:r>
          </a:p>
        </p:txBody>
      </p:sp>
      <p:sp>
        <p:nvSpPr>
          <p:cNvPr id="4" name="Rezervirano mjesto sadržaja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stilove teksta matrice</a:t>
            </a:r>
          </a:p>
        </p:txBody>
      </p:sp>
      <p:sp>
        <p:nvSpPr>
          <p:cNvPr id="6" name="Rezervirano mjesto sadržaja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Rezervirano mjesto datuma 6"/>
          <p:cNvSpPr>
            <a:spLocks noGrp="1"/>
          </p:cNvSpPr>
          <p:nvPr>
            <p:ph type="dt" sz="half" idx="10"/>
          </p:nvPr>
        </p:nvSpPr>
        <p:spPr/>
        <p:txBody>
          <a:bodyPr/>
          <a:lstStyle/>
          <a:p>
            <a:fld id="{B0267C57-B000-4DA5-B0F3-82D087774E02}" type="datetimeFigureOut">
              <a:rPr lang="hr-HR" smtClean="0"/>
              <a:pPr/>
              <a:t>4.2.2022.</a:t>
            </a:fld>
            <a:endParaRPr lang="hr-HR"/>
          </a:p>
        </p:txBody>
      </p:sp>
      <p:sp>
        <p:nvSpPr>
          <p:cNvPr id="8" name="Rezervirano mjesto podnožja 7"/>
          <p:cNvSpPr>
            <a:spLocks noGrp="1"/>
          </p:cNvSpPr>
          <p:nvPr>
            <p:ph type="ftr" sz="quarter" idx="11"/>
          </p:nvPr>
        </p:nvSpPr>
        <p:spPr/>
        <p:txBody>
          <a:bodyPr/>
          <a:lstStyle/>
          <a:p>
            <a:endParaRPr lang="hr-HR"/>
          </a:p>
        </p:txBody>
      </p:sp>
      <p:sp>
        <p:nvSpPr>
          <p:cNvPr id="9" name="Rezervirano mjesto broja slajda 8"/>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Kliknite da biste uredili stil naslova matrice</a:t>
            </a:r>
          </a:p>
        </p:txBody>
      </p:sp>
      <p:sp>
        <p:nvSpPr>
          <p:cNvPr id="3" name="Rezervirano mjesto datuma 2"/>
          <p:cNvSpPr>
            <a:spLocks noGrp="1"/>
          </p:cNvSpPr>
          <p:nvPr>
            <p:ph type="dt" sz="half" idx="10"/>
          </p:nvPr>
        </p:nvSpPr>
        <p:spPr/>
        <p:txBody>
          <a:bodyPr/>
          <a:lstStyle/>
          <a:p>
            <a:fld id="{B0267C57-B000-4DA5-B0F3-82D087774E02}" type="datetimeFigureOut">
              <a:rPr lang="hr-HR" smtClean="0"/>
              <a:pPr/>
              <a:t>4.2.2022.</a:t>
            </a:fld>
            <a:endParaRPr lang="hr-HR"/>
          </a:p>
        </p:txBody>
      </p:sp>
      <p:sp>
        <p:nvSpPr>
          <p:cNvPr id="4" name="Rezervirano mjesto podnožja 3"/>
          <p:cNvSpPr>
            <a:spLocks noGrp="1"/>
          </p:cNvSpPr>
          <p:nvPr>
            <p:ph type="ftr" sz="quarter" idx="11"/>
          </p:nvPr>
        </p:nvSpPr>
        <p:spPr/>
        <p:txBody>
          <a:bodyPr/>
          <a:lstStyle/>
          <a:p>
            <a:endParaRPr lang="hr-HR"/>
          </a:p>
        </p:txBody>
      </p:sp>
      <p:sp>
        <p:nvSpPr>
          <p:cNvPr id="5" name="Rezervirano mjesto broja slajda 4"/>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B0267C57-B000-4DA5-B0F3-82D087774E02}" type="datetimeFigureOut">
              <a:rPr lang="hr-HR" smtClean="0"/>
              <a:pPr/>
              <a:t>4.2.2022.</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hr-HR"/>
              <a:t>Kliknite da biste uredili stil naslova matrice</a:t>
            </a:r>
          </a:p>
        </p:txBody>
      </p:sp>
      <p:sp>
        <p:nvSpPr>
          <p:cNvPr id="3" name="Rezervirano mjesto sadržaja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stilove teksta matrice</a:t>
            </a:r>
          </a:p>
        </p:txBody>
      </p:sp>
      <p:sp>
        <p:nvSpPr>
          <p:cNvPr id="5" name="Rezervirano mjesto datuma 4"/>
          <p:cNvSpPr>
            <a:spLocks noGrp="1"/>
          </p:cNvSpPr>
          <p:nvPr>
            <p:ph type="dt" sz="half" idx="10"/>
          </p:nvPr>
        </p:nvSpPr>
        <p:spPr/>
        <p:txBody>
          <a:bodyPr/>
          <a:lstStyle/>
          <a:p>
            <a:fld id="{B0267C57-B000-4DA5-B0F3-82D087774E02}" type="datetimeFigureOut">
              <a:rPr lang="hr-HR" smtClean="0"/>
              <a:pPr/>
              <a:t>4.2.2022.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hr-HR"/>
              <a:t>Kliknite da biste uredili stil naslova matrice</a:t>
            </a:r>
          </a:p>
        </p:txBody>
      </p:sp>
      <p:sp>
        <p:nvSpPr>
          <p:cNvPr id="3" name="Rezervirano mjesto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stilove teksta matrice</a:t>
            </a:r>
          </a:p>
        </p:txBody>
      </p:sp>
      <p:sp>
        <p:nvSpPr>
          <p:cNvPr id="5" name="Rezervirano mjesto datuma 4"/>
          <p:cNvSpPr>
            <a:spLocks noGrp="1"/>
          </p:cNvSpPr>
          <p:nvPr>
            <p:ph type="dt" sz="half" idx="10"/>
          </p:nvPr>
        </p:nvSpPr>
        <p:spPr/>
        <p:txBody>
          <a:bodyPr/>
          <a:lstStyle/>
          <a:p>
            <a:fld id="{B0267C57-B000-4DA5-B0F3-82D087774E02}" type="datetimeFigureOut">
              <a:rPr lang="hr-HR" smtClean="0"/>
              <a:pPr/>
              <a:t>4.2.2022.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Kliknite da biste uredili stil naslova matrice</a:t>
            </a:r>
          </a:p>
        </p:txBody>
      </p:sp>
      <p:sp>
        <p:nvSpPr>
          <p:cNvPr id="3" name="Rezervirano mjesto okomitog teksta 2"/>
          <p:cNvSpPr>
            <a:spLocks noGrp="1"/>
          </p:cNvSpPr>
          <p:nvPr>
            <p:ph type="body" orient="vert" idx="1"/>
          </p:nvPr>
        </p:nvSpPr>
        <p:spPr/>
        <p:txBody>
          <a:bodyPr vert="eaVert"/>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6629400" y="274638"/>
            <a:ext cx="2057400" cy="5851525"/>
          </a:xfrm>
        </p:spPr>
        <p:txBody>
          <a:bodyPr vert="eaVert"/>
          <a:lstStyle/>
          <a:p>
            <a:r>
              <a:rPr lang="hr-HR"/>
              <a:t>Kliknite da biste uredili stil naslova matrice</a:t>
            </a:r>
          </a:p>
        </p:txBody>
      </p:sp>
      <p:sp>
        <p:nvSpPr>
          <p:cNvPr id="3" name="Rezervirano mjesto okomitog teksta 2"/>
          <p:cNvSpPr>
            <a:spLocks noGrp="1"/>
          </p:cNvSpPr>
          <p:nvPr>
            <p:ph type="body" orient="vert" idx="1"/>
          </p:nvPr>
        </p:nvSpPr>
        <p:spPr>
          <a:xfrm>
            <a:off x="457200" y="274638"/>
            <a:ext cx="6019800" cy="5851525"/>
          </a:xfrm>
        </p:spPr>
        <p:txBody>
          <a:bodyPr vert="eaVert"/>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5820E9D5-76C9-4C3B-8869-5AFCAE52E36D}"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67C57-B000-4DA5-B0F3-82D087774E02}" type="datetimeFigureOut">
              <a:rPr lang="hr-HR" smtClean="0"/>
              <a:pPr/>
              <a:t>4.2.2022.</a:t>
            </a:fld>
            <a:endParaRPr lang="hr-HR"/>
          </a:p>
        </p:txBody>
      </p:sp>
      <p:sp>
        <p:nvSpPr>
          <p:cNvPr id="5" name="Rezervirano mjesto podnožj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20E9D5-76C9-4C3B-8869-5AFCAE52E36D}" type="slidenum">
              <a:rPr lang="hr-HR" smtClean="0"/>
              <a:pPr/>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946647"/>
          </a:xfrm>
        </p:spPr>
        <p:txBody>
          <a:bodyPr>
            <a:normAutofit/>
          </a:bodyPr>
          <a:lstStyle/>
          <a:p>
            <a:r>
              <a:rPr lang="hr-HR" sz="5400" dirty="0"/>
              <a:t>Kako natjerati adolescenta da uči?</a:t>
            </a:r>
          </a:p>
        </p:txBody>
      </p:sp>
      <p:sp>
        <p:nvSpPr>
          <p:cNvPr id="3" name="Podnaslov 2"/>
          <p:cNvSpPr>
            <a:spLocks noGrp="1"/>
          </p:cNvSpPr>
          <p:nvPr>
            <p:ph type="subTitle" idx="1"/>
          </p:nvPr>
        </p:nvSpPr>
        <p:spPr>
          <a:xfrm>
            <a:off x="1371600" y="3886200"/>
            <a:ext cx="6944816" cy="2279104"/>
          </a:xfrm>
        </p:spPr>
        <p:txBody>
          <a:bodyPr>
            <a:normAutofit/>
          </a:bodyPr>
          <a:lstStyle/>
          <a:p>
            <a:endParaRPr lang="hr-HR" sz="2000" dirty="0"/>
          </a:p>
          <a:p>
            <a:endParaRPr lang="hr-HR" sz="2000" dirty="0"/>
          </a:p>
          <a:p>
            <a:endParaRPr lang="hr-HR" sz="2000" dirty="0"/>
          </a:p>
          <a:p>
            <a:r>
              <a:rPr lang="hr-HR" sz="2000" dirty="0"/>
              <a:t>	                            Pripremila stručna suradnica-mentorica:</a:t>
            </a:r>
          </a:p>
          <a:p>
            <a:r>
              <a:rPr lang="hr-HR" sz="2000" dirty="0"/>
              <a:t>                                                            Ljiljana </a:t>
            </a:r>
            <a:r>
              <a:rPr lang="hr-HR" sz="2000" dirty="0" err="1"/>
              <a:t>Rotar</a:t>
            </a:r>
            <a:r>
              <a:rPr lang="hr-HR" sz="2000" dirty="0"/>
              <a:t>, </a:t>
            </a:r>
            <a:r>
              <a:rPr lang="hr-HR" sz="2000" dirty="0" err="1"/>
              <a:t>dipl</a:t>
            </a:r>
            <a:r>
              <a:rPr lang="hr-HR" sz="2000" dirty="0"/>
              <a:t>. pedagoginja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sz="4000" dirty="0"/>
              <a:t>Nemoguća misija!?</a:t>
            </a:r>
            <a:br>
              <a:rPr lang="hr-HR" sz="4000" dirty="0"/>
            </a:br>
            <a:endParaRPr lang="hr-HR" sz="4000" dirty="0"/>
          </a:p>
        </p:txBody>
      </p:sp>
      <p:sp>
        <p:nvSpPr>
          <p:cNvPr id="3" name="Rezervirano mjesto sadržaja 2"/>
          <p:cNvSpPr>
            <a:spLocks noGrp="1"/>
          </p:cNvSpPr>
          <p:nvPr>
            <p:ph idx="1"/>
          </p:nvPr>
        </p:nvSpPr>
        <p:spPr>
          <a:xfrm>
            <a:off x="457200" y="1600200"/>
            <a:ext cx="8229600" cy="4781128"/>
          </a:xfrm>
        </p:spPr>
        <p:txBody>
          <a:bodyPr>
            <a:normAutofit fontScale="47500" lnSpcReduction="20000"/>
          </a:bodyPr>
          <a:lstStyle/>
          <a:p>
            <a:pPr>
              <a:buNone/>
            </a:pPr>
            <a:r>
              <a:rPr lang="hr-HR" sz="5900" dirty="0"/>
              <a:t>Svi učenici </a:t>
            </a:r>
            <a:r>
              <a:rPr lang="hr-HR" sz="5900" b="1" dirty="0"/>
              <a:t>ZNAJU</a:t>
            </a:r>
            <a:r>
              <a:rPr lang="hr-HR" sz="5900" dirty="0"/>
              <a:t> da moraju završiti neku srednju</a:t>
            </a:r>
          </a:p>
          <a:p>
            <a:pPr>
              <a:buNone/>
            </a:pPr>
            <a:r>
              <a:rPr lang="hr-HR" sz="5900" dirty="0"/>
              <a:t>školu.</a:t>
            </a:r>
          </a:p>
          <a:p>
            <a:pPr>
              <a:buNone/>
            </a:pPr>
            <a:endParaRPr lang="hr-HR" sz="5900" dirty="0"/>
          </a:p>
          <a:p>
            <a:pPr>
              <a:buNone/>
            </a:pPr>
            <a:endParaRPr lang="hr-HR" sz="5900" dirty="0"/>
          </a:p>
          <a:p>
            <a:pPr>
              <a:buNone/>
            </a:pPr>
            <a:r>
              <a:rPr lang="hr-HR" sz="5900" dirty="0"/>
              <a:t>  - </a:t>
            </a:r>
            <a:r>
              <a:rPr lang="hr-HR" sz="5900" b="1" dirty="0"/>
              <a:t>ZNAJU li za ZAŠTO moraju učiti? (</a:t>
            </a:r>
            <a:r>
              <a:rPr lang="hr-HR" sz="5900" dirty="0"/>
              <a:t>za znanje ili za ocjenu).</a:t>
            </a:r>
          </a:p>
          <a:p>
            <a:pPr>
              <a:buNone/>
            </a:pPr>
            <a:endParaRPr lang="hr-HR" sz="5900" b="1" dirty="0"/>
          </a:p>
          <a:p>
            <a:pPr>
              <a:buNone/>
            </a:pPr>
            <a:r>
              <a:rPr lang="hr-HR" sz="5900" b="1" dirty="0"/>
              <a:t>  - ZNAJU li za KOGA  moraju učiti?</a:t>
            </a:r>
            <a:r>
              <a:rPr lang="hr-HR" sz="5900" dirty="0"/>
              <a:t> (za roditelje, za sebe). </a:t>
            </a:r>
            <a:endParaRPr lang="hr-HR" sz="5900" b="1" dirty="0"/>
          </a:p>
          <a:p>
            <a:pPr>
              <a:buNone/>
            </a:pPr>
            <a:r>
              <a:rPr lang="hr-HR" sz="5900" dirty="0"/>
              <a:t>                                             </a:t>
            </a:r>
          </a:p>
          <a:p>
            <a:pPr>
              <a:buNone/>
            </a:pPr>
            <a:r>
              <a:rPr lang="hr-HR" sz="5900" dirty="0"/>
              <a:t>                                              </a:t>
            </a:r>
          </a:p>
          <a:p>
            <a:pPr>
              <a:buNone/>
            </a:pPr>
            <a:endParaRPr lang="hr-HR" dirty="0"/>
          </a:p>
          <a:p>
            <a:pPr>
              <a:buNone/>
            </a:pPr>
            <a:endParaRPr lang="hr-H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994122"/>
          </a:xfrm>
        </p:spPr>
        <p:txBody>
          <a:bodyPr/>
          <a:lstStyle/>
          <a:p>
            <a:r>
              <a:rPr lang="hr-HR" sz="3600" dirty="0"/>
              <a:t>Odgojne metode poticanja?</a:t>
            </a:r>
          </a:p>
        </p:txBody>
      </p:sp>
      <p:sp>
        <p:nvSpPr>
          <p:cNvPr id="3" name="Rezervirano mjesto sadržaja 2"/>
          <p:cNvSpPr>
            <a:spLocks noGrp="1"/>
          </p:cNvSpPr>
          <p:nvPr>
            <p:ph idx="1"/>
          </p:nvPr>
        </p:nvSpPr>
        <p:spPr>
          <a:xfrm>
            <a:off x="457200" y="1340768"/>
            <a:ext cx="8229600" cy="4785395"/>
          </a:xfrm>
        </p:spPr>
        <p:txBody>
          <a:bodyPr>
            <a:noAutofit/>
          </a:bodyPr>
          <a:lstStyle/>
          <a:p>
            <a:pPr>
              <a:buNone/>
            </a:pPr>
            <a:r>
              <a:rPr lang="hr-HR" sz="2400" dirty="0"/>
              <a:t>Treba mu:</a:t>
            </a:r>
          </a:p>
          <a:p>
            <a:r>
              <a:rPr lang="hr-HR" sz="2400" dirty="0"/>
              <a:t> narediti, ucijeniti ga,</a:t>
            </a:r>
          </a:p>
          <a:p>
            <a:r>
              <a:rPr lang="hr-HR" sz="2400" dirty="0"/>
              <a:t>opaliti jednu toplu…</a:t>
            </a:r>
          </a:p>
          <a:p>
            <a:r>
              <a:rPr lang="hr-HR" sz="2400" dirty="0"/>
              <a:t>kazniti ga, izgladniti ga…</a:t>
            </a:r>
          </a:p>
          <a:p>
            <a:pPr>
              <a:buNone/>
            </a:pPr>
            <a:r>
              <a:rPr lang="hr-HR" sz="2400" dirty="0"/>
              <a:t>Roditeljske sumnje:</a:t>
            </a:r>
          </a:p>
          <a:p>
            <a:r>
              <a:rPr lang="hr-HR" sz="2400" dirty="0"/>
              <a:t>možda sam prestroga,</a:t>
            </a:r>
          </a:p>
          <a:p>
            <a:r>
              <a:rPr lang="hr-HR" sz="2400" dirty="0"/>
              <a:t>sigurno sam preblaga,</a:t>
            </a:r>
          </a:p>
          <a:p>
            <a:r>
              <a:rPr lang="hr-HR" sz="2400" dirty="0"/>
              <a:t>pojma nemam,</a:t>
            </a:r>
          </a:p>
          <a:p>
            <a:pPr>
              <a:buNone/>
            </a:pPr>
            <a:r>
              <a:rPr lang="hr-HR" sz="2400" dirty="0"/>
              <a:t>Zaključak:</a:t>
            </a:r>
          </a:p>
          <a:p>
            <a:r>
              <a:rPr lang="hr-HR" sz="2400" dirty="0"/>
              <a:t>prestajem komunicirati s njim/njom … </a:t>
            </a:r>
            <a:r>
              <a:rPr lang="hr-HR" sz="2400" dirty="0">
                <a:sym typeface="Wingdings" pitchFamily="2" charset="2"/>
              </a:rPr>
              <a:t></a:t>
            </a:r>
            <a:r>
              <a:rPr lang="hr-HR" sz="2400" dirty="0"/>
              <a:t>                             </a:t>
            </a:r>
          </a:p>
          <a:p>
            <a:pPr>
              <a:buNone/>
            </a:pPr>
            <a:r>
              <a:rPr lang="hr-HR" sz="240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dirty="0"/>
              <a:t>Ljudske potrebe su:</a:t>
            </a:r>
            <a:br>
              <a:rPr lang="hr-HR" dirty="0"/>
            </a:br>
            <a:r>
              <a:rPr lang="hr-HR" sz="3100" dirty="0"/>
              <a:t>(ljudska prava)</a:t>
            </a:r>
          </a:p>
        </p:txBody>
      </p:sp>
      <p:sp>
        <p:nvSpPr>
          <p:cNvPr id="3" name="Rezervirano mjesto sadržaja 2"/>
          <p:cNvSpPr>
            <a:spLocks noGrp="1"/>
          </p:cNvSpPr>
          <p:nvPr>
            <p:ph idx="1"/>
          </p:nvPr>
        </p:nvSpPr>
        <p:spPr/>
        <p:txBody>
          <a:bodyPr>
            <a:normAutofit fontScale="77500" lnSpcReduction="20000"/>
          </a:bodyPr>
          <a:lstStyle/>
          <a:p>
            <a:pPr>
              <a:buNone/>
            </a:pPr>
            <a:r>
              <a:rPr lang="hr-HR" b="1" dirty="0"/>
              <a:t>Fiziološke-biološke:</a:t>
            </a:r>
          </a:p>
          <a:p>
            <a:pPr>
              <a:buNone/>
            </a:pPr>
            <a:endParaRPr lang="hr-HR" dirty="0"/>
          </a:p>
          <a:p>
            <a:pPr>
              <a:buNone/>
            </a:pPr>
            <a:r>
              <a:rPr lang="hr-HR" sz="3300" dirty="0"/>
              <a:t>Disati, jesti, piti,                                - </a:t>
            </a:r>
            <a:r>
              <a:rPr lang="hr-HR" sz="3300" u="sng" dirty="0"/>
              <a:t>FIZIČKO ZDRAVLJE</a:t>
            </a:r>
          </a:p>
          <a:p>
            <a:pPr>
              <a:buNone/>
            </a:pPr>
            <a:r>
              <a:rPr lang="hr-HR" sz="3300" dirty="0"/>
              <a:t>odmarati se…</a:t>
            </a:r>
          </a:p>
          <a:p>
            <a:pPr>
              <a:buNone/>
            </a:pPr>
            <a:r>
              <a:rPr lang="hr-HR" b="1" dirty="0"/>
              <a:t>                                          </a:t>
            </a:r>
          </a:p>
          <a:p>
            <a:pPr>
              <a:buNone/>
            </a:pPr>
            <a:r>
              <a:rPr lang="hr-HR" b="1" dirty="0"/>
              <a:t>Psihološke- emocionalne potrebe:</a:t>
            </a:r>
          </a:p>
          <a:p>
            <a:pPr>
              <a:buNone/>
            </a:pPr>
            <a:endParaRPr lang="hr-HR" b="1" dirty="0"/>
          </a:p>
          <a:p>
            <a:pPr>
              <a:buNone/>
            </a:pPr>
            <a:r>
              <a:rPr lang="hr-HR" sz="3300" dirty="0"/>
              <a:t>Ljubav, pripadanje,                         - </a:t>
            </a:r>
            <a:r>
              <a:rPr lang="hr-HR" sz="3300" u="sng" dirty="0"/>
              <a:t>MENTALNO ZDRAVLJE </a:t>
            </a:r>
          </a:p>
          <a:p>
            <a:pPr>
              <a:buNone/>
            </a:pPr>
            <a:r>
              <a:rPr lang="hr-HR" sz="3300" dirty="0"/>
              <a:t>poštovanje (samopoštovanje),</a:t>
            </a:r>
          </a:p>
          <a:p>
            <a:pPr>
              <a:buNone/>
            </a:pPr>
            <a:r>
              <a:rPr lang="hr-HR" sz="3300" dirty="0"/>
              <a:t>zabava i </a:t>
            </a:r>
          </a:p>
          <a:p>
            <a:pPr>
              <a:buNone/>
            </a:pPr>
            <a:r>
              <a:rPr lang="hr-HR" sz="3300" dirty="0"/>
              <a:t>sloboda</a:t>
            </a:r>
            <a:r>
              <a:rPr lang="hr-HR" dirty="0"/>
              <a:t>.</a:t>
            </a:r>
          </a:p>
          <a:p>
            <a:pPr>
              <a:buNone/>
            </a:pPr>
            <a:endParaRPr lang="hr-H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Mudri o odgoju…</a:t>
            </a:r>
          </a:p>
        </p:txBody>
      </p:sp>
      <p:sp>
        <p:nvSpPr>
          <p:cNvPr id="3" name="Rezervirano mjesto sadržaja 2"/>
          <p:cNvSpPr>
            <a:spLocks noGrp="1"/>
          </p:cNvSpPr>
          <p:nvPr>
            <p:ph idx="1"/>
          </p:nvPr>
        </p:nvSpPr>
        <p:spPr>
          <a:xfrm>
            <a:off x="457200" y="1412776"/>
            <a:ext cx="8229600" cy="4824536"/>
          </a:xfrm>
        </p:spPr>
        <p:txBody>
          <a:bodyPr>
            <a:normAutofit fontScale="25000" lnSpcReduction="20000"/>
          </a:bodyPr>
          <a:lstStyle/>
          <a:p>
            <a:pPr>
              <a:buNone/>
            </a:pPr>
            <a:r>
              <a:rPr lang="hr-HR" sz="8600" b="1" dirty="0"/>
              <a:t>Jon </a:t>
            </a:r>
            <a:r>
              <a:rPr lang="hr-HR" sz="8600" b="1" dirty="0" err="1"/>
              <a:t>Kabat</a:t>
            </a:r>
            <a:r>
              <a:rPr lang="hr-HR" sz="8600" b="1" dirty="0"/>
              <a:t> – </a:t>
            </a:r>
            <a:r>
              <a:rPr lang="hr-HR" sz="8600" b="1" dirty="0" err="1"/>
              <a:t>Zinn</a:t>
            </a:r>
            <a:r>
              <a:rPr lang="hr-HR" sz="8600" b="1" dirty="0"/>
              <a:t>:</a:t>
            </a:r>
            <a:endParaRPr lang="hr-HR" sz="8600" dirty="0"/>
          </a:p>
          <a:p>
            <a:pPr>
              <a:buNone/>
            </a:pPr>
            <a:r>
              <a:rPr lang="hr-HR" sz="8600" dirty="0"/>
              <a:t> </a:t>
            </a:r>
          </a:p>
          <a:p>
            <a:pPr>
              <a:buNone/>
            </a:pPr>
            <a:r>
              <a:rPr lang="hr-HR" sz="9600" dirty="0"/>
              <a:t>„   Odgoj je posao za desetoro ljudi koje obavljaju jedna ili dvije osobe, bez upute kako se to radi pod neprekidnim pritiskom, 24 sata dnevno, bez povratne informacije rade li to kako treba“.</a:t>
            </a:r>
          </a:p>
          <a:p>
            <a:pPr>
              <a:buNone/>
            </a:pPr>
            <a:r>
              <a:rPr lang="hr-HR" sz="9600" b="1" dirty="0"/>
              <a:t> </a:t>
            </a:r>
          </a:p>
          <a:p>
            <a:pPr>
              <a:buNone/>
            </a:pPr>
            <a:endParaRPr lang="hr-HR" sz="8600" dirty="0"/>
          </a:p>
          <a:p>
            <a:pPr>
              <a:buNone/>
            </a:pPr>
            <a:r>
              <a:rPr lang="hr-HR" sz="8600" b="1" dirty="0"/>
              <a:t>I. Filipović:</a:t>
            </a:r>
            <a:endParaRPr lang="hr-HR" sz="8600" dirty="0"/>
          </a:p>
          <a:p>
            <a:pPr>
              <a:buNone/>
            </a:pPr>
            <a:r>
              <a:rPr lang="hr-HR" sz="8600" dirty="0"/>
              <a:t> </a:t>
            </a:r>
          </a:p>
          <a:p>
            <a:pPr>
              <a:buNone/>
            </a:pPr>
            <a:r>
              <a:rPr lang="hr-HR" sz="9600" dirty="0"/>
              <a:t>“ Odgoj je osposobljavanje djeteta za samostalni život, proces u </a:t>
            </a:r>
          </a:p>
          <a:p>
            <a:pPr>
              <a:buNone/>
            </a:pPr>
            <a:r>
              <a:rPr lang="hr-HR" sz="9600" dirty="0"/>
              <a:t>   kojem vodimo dijete od potpune bespomoćnosti do </a:t>
            </a:r>
          </a:p>
          <a:p>
            <a:pPr>
              <a:buNone/>
            </a:pPr>
            <a:r>
              <a:rPr lang="hr-HR" sz="9600" dirty="0"/>
              <a:t>    samostalnosti”.</a:t>
            </a:r>
          </a:p>
          <a:p>
            <a:pPr>
              <a:buNone/>
            </a:pPr>
            <a:r>
              <a:rPr lang="hr-HR" sz="8600" dirty="0"/>
              <a:t> </a:t>
            </a:r>
          </a:p>
          <a:p>
            <a:endParaRPr lang="hr-H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p:txBody>
          <a:bodyPr>
            <a:normAutofit fontScale="77500" lnSpcReduction="20000"/>
          </a:bodyPr>
          <a:lstStyle/>
          <a:p>
            <a:pPr>
              <a:buNone/>
            </a:pPr>
            <a:r>
              <a:rPr lang="hr-HR" b="1" dirty="0"/>
              <a:t>W. </a:t>
            </a:r>
            <a:r>
              <a:rPr lang="hr-HR" b="1" dirty="0" err="1"/>
              <a:t>Glasser</a:t>
            </a:r>
            <a:r>
              <a:rPr lang="hr-HR" b="1" dirty="0"/>
              <a:t>.</a:t>
            </a:r>
            <a:endParaRPr lang="hr-HR" dirty="0"/>
          </a:p>
          <a:p>
            <a:pPr>
              <a:buNone/>
            </a:pPr>
            <a:r>
              <a:rPr lang="hr-HR" dirty="0"/>
              <a:t> </a:t>
            </a:r>
          </a:p>
          <a:p>
            <a:r>
              <a:rPr lang="hr-HR" sz="3100" dirty="0"/>
              <a:t>Odgoj je nastojanje da dijete poučimo kako da zadovolji svoje potrebe na društveno prihvatljiv način, ne ometajući pri tome drugu osobu da zadovolji svoje potrebe i da nauči da sve što radimo </a:t>
            </a:r>
          </a:p>
          <a:p>
            <a:pPr>
              <a:buNone/>
            </a:pPr>
            <a:endParaRPr lang="hr-HR" sz="3000" dirty="0"/>
          </a:p>
          <a:p>
            <a:pPr algn="ctr">
              <a:buNone/>
            </a:pPr>
            <a:r>
              <a:rPr lang="hr-HR" sz="3000" dirty="0"/>
              <a:t>     </a:t>
            </a:r>
            <a:r>
              <a:rPr lang="hr-HR" sz="3600" dirty="0"/>
              <a:t>MI</a:t>
            </a:r>
            <a:r>
              <a:rPr lang="hr-HR" sz="3000" dirty="0"/>
              <a:t> </a:t>
            </a:r>
            <a:r>
              <a:rPr lang="hr-HR" sz="3600" dirty="0"/>
              <a:t>BIRAMO RADITI I DA ZA NAŠE IZBORE SNOSIMO </a:t>
            </a:r>
          </a:p>
          <a:p>
            <a:pPr algn="ctr">
              <a:buNone/>
            </a:pPr>
            <a:r>
              <a:rPr lang="hr-HR" sz="3600" dirty="0"/>
              <a:t>      + ILI – POSLJEDICE…</a:t>
            </a:r>
          </a:p>
          <a:p>
            <a:pPr>
              <a:buNone/>
            </a:pPr>
            <a:endParaRPr lang="hr-HR" sz="3000" dirty="0"/>
          </a:p>
          <a:p>
            <a:pPr>
              <a:buNone/>
            </a:pPr>
            <a:r>
              <a:rPr lang="hr-HR" sz="3000" b="1" dirty="0"/>
              <a:t> </a:t>
            </a:r>
            <a:endParaRPr lang="hr-HR" sz="3000" dirty="0"/>
          </a:p>
          <a:p>
            <a:pPr>
              <a:buNone/>
            </a:pPr>
            <a:r>
              <a:rPr lang="hr-HR" b="1" dirty="0"/>
              <a:t> </a:t>
            </a:r>
            <a:endParaRPr lang="hr-HR" dirty="0"/>
          </a:p>
          <a:p>
            <a:endParaRPr lang="hr-H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Što se to dogodilo s odgojem?</a:t>
            </a:r>
          </a:p>
        </p:txBody>
      </p:sp>
      <p:sp>
        <p:nvSpPr>
          <p:cNvPr id="3" name="Rezervirano mjesto sadržaja 2"/>
          <p:cNvSpPr>
            <a:spLocks noGrp="1"/>
          </p:cNvSpPr>
          <p:nvPr>
            <p:ph idx="1"/>
          </p:nvPr>
        </p:nvSpPr>
        <p:spPr/>
        <p:txBody>
          <a:bodyPr>
            <a:normAutofit lnSpcReduction="10000"/>
          </a:bodyPr>
          <a:lstStyle/>
          <a:p>
            <a:pPr>
              <a:buNone/>
            </a:pPr>
            <a:r>
              <a:rPr lang="hr-HR" dirty="0"/>
              <a:t>              Dobar roditelj - dobro dijete?</a:t>
            </a:r>
          </a:p>
          <a:p>
            <a:endParaRPr lang="hr-HR" dirty="0"/>
          </a:p>
          <a:p>
            <a:endParaRPr lang="hr-HR" dirty="0"/>
          </a:p>
          <a:p>
            <a:endParaRPr lang="hr-HR" dirty="0"/>
          </a:p>
          <a:p>
            <a:endParaRPr lang="hr-HR" dirty="0"/>
          </a:p>
          <a:p>
            <a:endParaRPr lang="hr-HR" dirty="0"/>
          </a:p>
          <a:p>
            <a:endParaRPr lang="hr-HR" dirty="0"/>
          </a:p>
          <a:p>
            <a:pPr>
              <a:buNone/>
            </a:pPr>
            <a:r>
              <a:rPr lang="hr-HR" dirty="0"/>
              <a:t>                Loš roditelj – loše dijete?</a:t>
            </a:r>
          </a:p>
        </p:txBody>
      </p:sp>
      <p:pic>
        <p:nvPicPr>
          <p:cNvPr id="28674" name="Picture 2" descr="Slikovni rezultat za roditelji djeca"/>
          <p:cNvPicPr>
            <a:picLocks noChangeAspect="1" noChangeArrowheads="1"/>
          </p:cNvPicPr>
          <p:nvPr/>
        </p:nvPicPr>
        <p:blipFill>
          <a:blip r:embed="rId2" cstate="print"/>
          <a:srcRect/>
          <a:stretch>
            <a:fillRect/>
          </a:stretch>
        </p:blipFill>
        <p:spPr bwMode="auto">
          <a:xfrm>
            <a:off x="2339752" y="2276872"/>
            <a:ext cx="3384376" cy="306017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t>Loš roditelj -  loš odgoj</a:t>
            </a:r>
            <a:br>
              <a:rPr lang="hr-HR" dirty="0"/>
            </a:br>
            <a:endParaRPr lang="hr-HR" dirty="0"/>
          </a:p>
        </p:txBody>
      </p:sp>
      <p:sp>
        <p:nvSpPr>
          <p:cNvPr id="3" name="Rezervirano mjesto sadržaja 2"/>
          <p:cNvSpPr>
            <a:spLocks noGrp="1"/>
          </p:cNvSpPr>
          <p:nvPr>
            <p:ph idx="1"/>
          </p:nvPr>
        </p:nvSpPr>
        <p:spPr/>
        <p:txBody>
          <a:bodyPr>
            <a:normAutofit fontScale="92500" lnSpcReduction="20000"/>
          </a:bodyPr>
          <a:lstStyle/>
          <a:p>
            <a:pPr>
              <a:buNone/>
            </a:pPr>
            <a:endParaRPr lang="hr-HR" dirty="0"/>
          </a:p>
          <a:p>
            <a:r>
              <a:rPr lang="hr-HR" dirty="0"/>
              <a:t>Češće donosi odluke prema trenutačnom raspoloženju, a ne prema ponašanju djeteta i unaprijed utvrđenim pravilima.</a:t>
            </a:r>
          </a:p>
          <a:p>
            <a:r>
              <a:rPr lang="hr-HR" dirty="0"/>
              <a:t>Viče i svađa se s djetetom.</a:t>
            </a:r>
          </a:p>
          <a:p>
            <a:r>
              <a:rPr lang="hr-HR" dirty="0"/>
              <a:t>Nestrpljiv je.</a:t>
            </a:r>
          </a:p>
          <a:p>
            <a:r>
              <a:rPr lang="hr-HR" dirty="0"/>
              <a:t>Dopušta djetetu da njime manipulira.</a:t>
            </a:r>
          </a:p>
          <a:p>
            <a:r>
              <a:rPr lang="hr-HR" dirty="0"/>
              <a:t>Bori se s djetetom za moć.</a:t>
            </a:r>
          </a:p>
          <a:p>
            <a:r>
              <a:rPr lang="hr-HR" dirty="0"/>
              <a:t>Ne prepoznaje kada i kako se treba uključiti.</a:t>
            </a:r>
          </a:p>
          <a:p>
            <a:pPr>
              <a:buNone/>
            </a:pPr>
            <a:r>
              <a:rPr lang="hr-HR" b="1" dirty="0"/>
              <a:t> </a:t>
            </a:r>
            <a:endParaRPr lang="hr-HR" dirty="0"/>
          </a:p>
          <a:p>
            <a:endParaRPr lang="hr-H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br>
              <a:rPr lang="hr-HR" sz="3100" b="1" dirty="0"/>
            </a:br>
            <a:r>
              <a:rPr lang="hr-HR" sz="4000" b="1" dirty="0"/>
              <a:t>Loši postupci - loš odnos</a:t>
            </a:r>
            <a:br>
              <a:rPr lang="hr-HR" sz="4200" b="1" dirty="0"/>
            </a:br>
            <a:endParaRPr lang="hr-HR" sz="4000" dirty="0"/>
          </a:p>
        </p:txBody>
      </p:sp>
      <p:sp>
        <p:nvSpPr>
          <p:cNvPr id="3" name="Rezervirano mjesto sadržaja 2"/>
          <p:cNvSpPr>
            <a:spLocks noGrp="1"/>
          </p:cNvSpPr>
          <p:nvPr>
            <p:ph idx="1"/>
          </p:nvPr>
        </p:nvSpPr>
        <p:spPr/>
        <p:txBody>
          <a:bodyPr>
            <a:normAutofit fontScale="92500" lnSpcReduction="20000"/>
          </a:bodyPr>
          <a:lstStyle/>
          <a:p>
            <a:pPr>
              <a:buNone/>
            </a:pPr>
            <a:r>
              <a:rPr lang="hr-HR" b="1" dirty="0"/>
              <a:t> </a:t>
            </a:r>
            <a:r>
              <a:rPr lang="hr-HR" dirty="0"/>
              <a:t> </a:t>
            </a:r>
          </a:p>
          <a:p>
            <a:pPr>
              <a:buNone/>
            </a:pPr>
            <a:r>
              <a:rPr lang="hr-HR" dirty="0"/>
              <a:t> </a:t>
            </a:r>
          </a:p>
          <a:p>
            <a:pPr lvl="0"/>
            <a:r>
              <a:rPr lang="hr-HR" dirty="0"/>
              <a:t> Kritiziranje</a:t>
            </a:r>
          </a:p>
          <a:p>
            <a:pPr lvl="0"/>
            <a:r>
              <a:rPr lang="hr-HR" dirty="0"/>
              <a:t> Okrivljavanje</a:t>
            </a:r>
          </a:p>
          <a:p>
            <a:pPr lvl="0"/>
            <a:r>
              <a:rPr lang="hr-HR" dirty="0"/>
              <a:t> Prijetnja</a:t>
            </a:r>
          </a:p>
          <a:p>
            <a:pPr lvl="0"/>
            <a:r>
              <a:rPr lang="hr-HR" dirty="0"/>
              <a:t> Kažnjavanje</a:t>
            </a:r>
          </a:p>
          <a:p>
            <a:pPr lvl="0"/>
            <a:r>
              <a:rPr lang="hr-HR" dirty="0"/>
              <a:t> Potkupljivanje</a:t>
            </a:r>
          </a:p>
          <a:p>
            <a:pPr lvl="0"/>
            <a:r>
              <a:rPr lang="hr-HR" dirty="0"/>
              <a:t> Žaljenje</a:t>
            </a:r>
          </a:p>
          <a:p>
            <a:pPr lvl="0"/>
            <a:r>
              <a:rPr lang="hr-HR" dirty="0"/>
              <a:t> Prigovaranje</a:t>
            </a:r>
          </a:p>
          <a:p>
            <a:endParaRPr lang="hr-HR" dirty="0"/>
          </a:p>
        </p:txBody>
      </p:sp>
      <p:pic>
        <p:nvPicPr>
          <p:cNvPr id="10242" name="Picture 2" descr="Slikovni rezultat za roditelji djeca"/>
          <p:cNvPicPr>
            <a:picLocks noChangeAspect="1" noChangeArrowheads="1"/>
          </p:cNvPicPr>
          <p:nvPr/>
        </p:nvPicPr>
        <p:blipFill>
          <a:blip r:embed="rId2" cstate="print"/>
          <a:srcRect/>
          <a:stretch>
            <a:fillRect/>
          </a:stretch>
        </p:blipFill>
        <p:spPr bwMode="auto">
          <a:xfrm>
            <a:off x="4355976" y="3140968"/>
            <a:ext cx="3456384" cy="236790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b="1" dirty="0"/>
              <a:t>Ima li tu pobjednika?</a:t>
            </a:r>
          </a:p>
        </p:txBody>
      </p:sp>
      <p:sp>
        <p:nvSpPr>
          <p:cNvPr id="3" name="Rezervirano mjesto sadržaja 2"/>
          <p:cNvSpPr>
            <a:spLocks noGrp="1"/>
          </p:cNvSpPr>
          <p:nvPr>
            <p:ph idx="1"/>
          </p:nvPr>
        </p:nvSpPr>
        <p:spPr/>
        <p:txBody>
          <a:bodyPr/>
          <a:lstStyle/>
          <a:p>
            <a:endParaRPr lang="hr-HR" dirty="0"/>
          </a:p>
        </p:txBody>
      </p:sp>
      <p:sp>
        <p:nvSpPr>
          <p:cNvPr id="1026" name="AutoShape 2" descr="Slikovni rezultat za adolescent i roditel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1028" name="AutoShape 4" descr="Slikovni rezultat za adolescent i roditel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pic>
        <p:nvPicPr>
          <p:cNvPr id="1030" name="Picture 6" descr="Slikovni rezultat za adolescent i roditelj"/>
          <p:cNvPicPr>
            <a:picLocks noChangeAspect="1" noChangeArrowheads="1"/>
          </p:cNvPicPr>
          <p:nvPr/>
        </p:nvPicPr>
        <p:blipFill>
          <a:blip r:embed="rId2" cstate="print"/>
          <a:srcRect/>
          <a:stretch>
            <a:fillRect/>
          </a:stretch>
        </p:blipFill>
        <p:spPr bwMode="auto">
          <a:xfrm>
            <a:off x="1617706" y="2276872"/>
            <a:ext cx="5402566" cy="359516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hr-HR" sz="4000" b="1" dirty="0"/>
              <a:t>Rezultat ubojitih ponašanja</a:t>
            </a:r>
            <a:endParaRPr lang="hr-HR" sz="4000" dirty="0"/>
          </a:p>
        </p:txBody>
      </p:sp>
      <p:sp>
        <p:nvSpPr>
          <p:cNvPr id="3" name="Rezervirano mjesto sadržaja 2"/>
          <p:cNvSpPr>
            <a:spLocks noGrp="1"/>
          </p:cNvSpPr>
          <p:nvPr>
            <p:ph idx="1"/>
          </p:nvPr>
        </p:nvSpPr>
        <p:spPr/>
        <p:txBody>
          <a:bodyPr>
            <a:normAutofit fontScale="77500" lnSpcReduction="20000"/>
          </a:bodyPr>
          <a:lstStyle/>
          <a:p>
            <a:pPr>
              <a:buNone/>
            </a:pPr>
            <a:r>
              <a:rPr lang="hr-HR" sz="2800" dirty="0"/>
              <a:t> </a:t>
            </a:r>
          </a:p>
          <a:p>
            <a:pPr algn="ctr">
              <a:buNone/>
            </a:pPr>
            <a:r>
              <a:rPr lang="hr-HR" sz="2800" b="1" dirty="0"/>
              <a:t>  </a:t>
            </a:r>
            <a:r>
              <a:rPr lang="hr-HR" sz="3800" b="1" dirty="0"/>
              <a:t>Uplašena djeca, bez samopouzdanja i                         samopoštovanja, </a:t>
            </a:r>
          </a:p>
          <a:p>
            <a:pPr>
              <a:buNone/>
            </a:pPr>
            <a:endParaRPr lang="hr-HR" sz="2800" b="1" dirty="0"/>
          </a:p>
          <a:p>
            <a:pPr>
              <a:buNone/>
            </a:pPr>
            <a:endParaRPr lang="hr-HR" sz="2800" b="1" dirty="0"/>
          </a:p>
          <a:p>
            <a:pPr>
              <a:buNone/>
            </a:pPr>
            <a:endParaRPr lang="hr-HR" sz="2800" b="1" dirty="0"/>
          </a:p>
          <a:p>
            <a:pPr>
              <a:buNone/>
            </a:pPr>
            <a:r>
              <a:rPr lang="hr-HR" sz="2800" dirty="0"/>
              <a:t>            -   ljuta, ogorčena, osvetoljubiva, </a:t>
            </a:r>
          </a:p>
          <a:p>
            <a:pPr>
              <a:buNone/>
            </a:pPr>
            <a:r>
              <a:rPr lang="hr-HR" sz="2800" dirty="0"/>
              <a:t>                   svadljiva i agresivna djeca.</a:t>
            </a:r>
          </a:p>
          <a:p>
            <a:pPr>
              <a:buNone/>
            </a:pPr>
            <a:endParaRPr lang="hr-HR" sz="2800" dirty="0"/>
          </a:p>
          <a:p>
            <a:pPr>
              <a:buNone/>
            </a:pPr>
            <a:r>
              <a:rPr lang="hr-HR" sz="2800" b="1" dirty="0"/>
              <a:t> 				                 </a:t>
            </a:r>
            <a:r>
              <a:rPr lang="hr-HR" sz="2800" dirty="0"/>
              <a:t>- povučena, pokorna,</a:t>
            </a:r>
          </a:p>
          <a:p>
            <a:pPr>
              <a:buNone/>
            </a:pPr>
            <a:r>
              <a:rPr lang="hr-HR" sz="2800" dirty="0"/>
              <a:t>                                                               tiha, poslušna.</a:t>
            </a:r>
          </a:p>
          <a:p>
            <a:pPr>
              <a:buNone/>
            </a:pPr>
            <a:r>
              <a:rPr lang="hr-HR" b="1" dirty="0"/>
              <a:t> </a:t>
            </a:r>
            <a:endParaRPr lang="hr-HR" dirty="0"/>
          </a:p>
          <a:p>
            <a:endParaRPr lang="hr-HR" dirty="0"/>
          </a:p>
        </p:txBody>
      </p:sp>
      <p:sp>
        <p:nvSpPr>
          <p:cNvPr id="4" name="Strelica zakrivljena udesno 3"/>
          <p:cNvSpPr/>
          <p:nvPr/>
        </p:nvSpPr>
        <p:spPr>
          <a:xfrm>
            <a:off x="611560" y="2204864"/>
            <a:ext cx="1080120" cy="230425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solidFill>
                <a:schemeClr val="tx1"/>
              </a:solidFill>
            </a:endParaRPr>
          </a:p>
        </p:txBody>
      </p:sp>
      <p:sp>
        <p:nvSpPr>
          <p:cNvPr id="5" name="Strelica zakrivljena udesno 4"/>
          <p:cNvSpPr/>
          <p:nvPr/>
        </p:nvSpPr>
        <p:spPr>
          <a:xfrm flipH="1">
            <a:off x="7236296" y="2708920"/>
            <a:ext cx="1284704" cy="29523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hr-HR" sz="3600" b="1" dirty="0"/>
              <a:t>Dobar roditelj - dobar odnos s djetetom?</a:t>
            </a:r>
            <a:br>
              <a:rPr lang="hr-HR" sz="3600" dirty="0"/>
            </a:br>
            <a:endParaRPr lang="hr-HR" sz="3600" dirty="0"/>
          </a:p>
        </p:txBody>
      </p:sp>
      <p:sp>
        <p:nvSpPr>
          <p:cNvPr id="3" name="Rezervirano mjesto sadržaja 2"/>
          <p:cNvSpPr>
            <a:spLocks noGrp="1"/>
          </p:cNvSpPr>
          <p:nvPr>
            <p:ph idx="1"/>
          </p:nvPr>
        </p:nvSpPr>
        <p:spPr/>
        <p:txBody>
          <a:bodyPr>
            <a:normAutofit fontScale="92500" lnSpcReduction="20000"/>
          </a:bodyPr>
          <a:lstStyle/>
          <a:p>
            <a:pPr>
              <a:buNone/>
            </a:pPr>
            <a:endParaRPr lang="hr-HR" dirty="0"/>
          </a:p>
          <a:p>
            <a:r>
              <a:rPr lang="hr-HR" dirty="0"/>
              <a:t>Ne donosi odluke prema trenutačnom raspoloženju, već prema ponašanju djeteta i unaprijed utvrđenim pravilima.</a:t>
            </a:r>
          </a:p>
          <a:p>
            <a:r>
              <a:rPr lang="hr-HR" dirty="0"/>
              <a:t>Ne viče i ne svađa se s djetetom.</a:t>
            </a:r>
          </a:p>
          <a:p>
            <a:r>
              <a:rPr lang="hr-HR" dirty="0"/>
              <a:t>Strpljiv je.</a:t>
            </a:r>
          </a:p>
          <a:p>
            <a:r>
              <a:rPr lang="hr-HR" dirty="0"/>
              <a:t>Ne dopušta djetetu da njime manipulira.</a:t>
            </a:r>
          </a:p>
          <a:p>
            <a:r>
              <a:rPr lang="hr-HR" dirty="0"/>
              <a:t>Ne bori se s djetetom za moć.</a:t>
            </a:r>
          </a:p>
          <a:p>
            <a:r>
              <a:rPr lang="hr-HR" dirty="0"/>
              <a:t>Prepoznaje kada i kako se treba uključiti.</a:t>
            </a:r>
          </a:p>
          <a:p>
            <a:pPr>
              <a:buNone/>
            </a:pPr>
            <a:r>
              <a:rPr lang="hr-HR" b="1" dirty="0"/>
              <a:t> </a:t>
            </a:r>
            <a:endParaRPr lang="hr-HR" dirty="0"/>
          </a:p>
          <a:p>
            <a:endParaRPr lang="hr-H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476672"/>
            <a:ext cx="8229600" cy="940966"/>
          </a:xfrm>
        </p:spPr>
        <p:txBody>
          <a:bodyPr>
            <a:noAutofit/>
          </a:bodyPr>
          <a:lstStyle/>
          <a:p>
            <a:r>
              <a:rPr lang="hr-HR" sz="3200" dirty="0"/>
              <a:t> 2. </a:t>
            </a:r>
            <a:r>
              <a:rPr lang="hr-HR" sz="3200" b="1" dirty="0"/>
              <a:t>Dobri postupci – dobar odnos</a:t>
            </a:r>
            <a:endParaRPr lang="hr-HR" sz="3200" dirty="0"/>
          </a:p>
        </p:txBody>
      </p:sp>
      <p:sp>
        <p:nvSpPr>
          <p:cNvPr id="3" name="Rezervirano mjesto sadržaja 2"/>
          <p:cNvSpPr>
            <a:spLocks noGrp="1"/>
          </p:cNvSpPr>
          <p:nvPr>
            <p:ph idx="1"/>
          </p:nvPr>
        </p:nvSpPr>
        <p:spPr/>
        <p:txBody>
          <a:bodyPr>
            <a:normAutofit/>
          </a:bodyPr>
          <a:lstStyle/>
          <a:p>
            <a:pPr>
              <a:buNone/>
            </a:pPr>
            <a:r>
              <a:rPr lang="hr-HR" b="1" dirty="0"/>
              <a:t> </a:t>
            </a:r>
            <a:r>
              <a:rPr lang="hr-HR" dirty="0"/>
              <a:t> </a:t>
            </a:r>
            <a:endParaRPr lang="hr-HR" b="1" dirty="0"/>
          </a:p>
          <a:p>
            <a:r>
              <a:rPr lang="hr-HR" dirty="0"/>
              <a:t> </a:t>
            </a:r>
            <a:r>
              <a:rPr lang="hr-HR" sz="2600" dirty="0"/>
              <a:t>Slušanje</a:t>
            </a:r>
          </a:p>
          <a:p>
            <a:r>
              <a:rPr lang="hr-HR" sz="2600" dirty="0"/>
              <a:t> Podržavanje</a:t>
            </a:r>
          </a:p>
          <a:p>
            <a:r>
              <a:rPr lang="hr-HR" sz="2600" dirty="0"/>
              <a:t> Ohrabrivanje</a:t>
            </a:r>
          </a:p>
          <a:p>
            <a:r>
              <a:rPr lang="hr-HR" sz="2600" dirty="0"/>
              <a:t> Poštivanje</a:t>
            </a:r>
          </a:p>
          <a:p>
            <a:r>
              <a:rPr lang="hr-HR" sz="2600" dirty="0"/>
              <a:t> Vjerovanje</a:t>
            </a:r>
          </a:p>
          <a:p>
            <a:r>
              <a:rPr lang="hr-HR" sz="2600" dirty="0"/>
              <a:t> Prihvaćanje</a:t>
            </a:r>
          </a:p>
          <a:p>
            <a:r>
              <a:rPr lang="hr-HR" sz="2600" dirty="0"/>
              <a:t> Pregovaranje</a:t>
            </a:r>
          </a:p>
          <a:p>
            <a:endParaRPr lang="hr-HR" dirty="0"/>
          </a:p>
        </p:txBody>
      </p:sp>
      <p:pic>
        <p:nvPicPr>
          <p:cNvPr id="7170" name="Picture 2" descr="Slikovni rezultat za roditelji djeca"/>
          <p:cNvPicPr>
            <a:picLocks noChangeAspect="1" noChangeArrowheads="1"/>
          </p:cNvPicPr>
          <p:nvPr/>
        </p:nvPicPr>
        <p:blipFill>
          <a:blip r:embed="rId2" cstate="print"/>
          <a:srcRect/>
          <a:stretch>
            <a:fillRect/>
          </a:stretch>
        </p:blipFill>
        <p:spPr bwMode="auto">
          <a:xfrm>
            <a:off x="4211960" y="2996952"/>
            <a:ext cx="2885306" cy="230425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br>
              <a:rPr lang="hr-HR" sz="3600" b="1" dirty="0"/>
            </a:br>
            <a:r>
              <a:rPr lang="hr-HR" sz="3600" b="1" dirty="0"/>
              <a:t>Kako dijete naučiti zadovoljiti svoje potrebe?    LJ  P,SP  Z   S</a:t>
            </a:r>
            <a:br>
              <a:rPr lang="hr-HR" sz="3600" b="1" dirty="0"/>
            </a:br>
            <a:endParaRPr lang="hr-HR" sz="3600" b="1" dirty="0"/>
          </a:p>
        </p:txBody>
      </p:sp>
      <p:sp>
        <p:nvSpPr>
          <p:cNvPr id="3" name="Rezervirano mjesto sadržaja 2"/>
          <p:cNvSpPr>
            <a:spLocks noGrp="1"/>
          </p:cNvSpPr>
          <p:nvPr>
            <p:ph idx="1"/>
          </p:nvPr>
        </p:nvSpPr>
        <p:spPr/>
        <p:txBody>
          <a:bodyPr>
            <a:normAutofit/>
          </a:bodyPr>
          <a:lstStyle/>
          <a:p>
            <a:pPr>
              <a:buNone/>
            </a:pPr>
            <a:endParaRPr lang="hr-HR" dirty="0"/>
          </a:p>
          <a:p>
            <a:r>
              <a:rPr lang="hr-HR" dirty="0"/>
              <a:t>Sposobnost prepoznavanja vlastitih emocija,</a:t>
            </a:r>
          </a:p>
          <a:p>
            <a:r>
              <a:rPr lang="hr-HR" dirty="0"/>
              <a:t>sposobnost upravljanja emocijama,</a:t>
            </a:r>
          </a:p>
          <a:p>
            <a:r>
              <a:rPr lang="hr-HR" dirty="0"/>
              <a:t>sposobnost prepoznavanja tuđih emocija,</a:t>
            </a:r>
          </a:p>
          <a:p>
            <a:r>
              <a:rPr lang="hr-HR" dirty="0"/>
              <a:t>sposobnost motiviranja sebe,</a:t>
            </a:r>
          </a:p>
          <a:p>
            <a:r>
              <a:rPr lang="hr-HR" dirty="0"/>
              <a:t>uspostavljanje i održavanje kvalitetnih odnosa.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t>Da se voli i da ga drugi vole (LJ)</a:t>
            </a:r>
            <a:br>
              <a:rPr lang="hr-HR" dirty="0"/>
            </a:br>
            <a:endParaRPr lang="hr-HR" dirty="0"/>
          </a:p>
        </p:txBody>
      </p:sp>
      <p:sp>
        <p:nvSpPr>
          <p:cNvPr id="3" name="Rezervirano mjesto sadržaja 2"/>
          <p:cNvSpPr>
            <a:spLocks noGrp="1"/>
          </p:cNvSpPr>
          <p:nvPr>
            <p:ph idx="1"/>
          </p:nvPr>
        </p:nvSpPr>
        <p:spPr/>
        <p:txBody>
          <a:bodyPr>
            <a:normAutofit lnSpcReduction="10000"/>
          </a:bodyPr>
          <a:lstStyle/>
          <a:p>
            <a:pPr>
              <a:buNone/>
            </a:pPr>
            <a:r>
              <a:rPr lang="hr-HR" b="1" dirty="0"/>
              <a:t> </a:t>
            </a:r>
            <a:endParaRPr lang="hr-HR" dirty="0"/>
          </a:p>
          <a:p>
            <a:pPr>
              <a:buNone/>
            </a:pPr>
            <a:r>
              <a:rPr lang="hr-HR" dirty="0"/>
              <a:t>- Kažemo djetetu da ga volimo.</a:t>
            </a:r>
          </a:p>
          <a:p>
            <a:pPr>
              <a:buNone/>
            </a:pPr>
            <a:r>
              <a:rPr lang="hr-HR" dirty="0"/>
              <a:t>- Pokazujemo da ga volimo.</a:t>
            </a:r>
          </a:p>
          <a:p>
            <a:pPr>
              <a:buNone/>
            </a:pPr>
            <a:r>
              <a:rPr lang="hr-HR" dirty="0"/>
              <a:t>- Posvećujemo mu vrijeme.</a:t>
            </a:r>
          </a:p>
          <a:p>
            <a:pPr>
              <a:buNone/>
            </a:pPr>
            <a:r>
              <a:rPr lang="hr-HR" dirty="0"/>
              <a:t>- Prihvaćamo ga onakvo kakvo jest.</a:t>
            </a:r>
          </a:p>
          <a:p>
            <a:pPr>
              <a:buNone/>
            </a:pPr>
            <a:r>
              <a:rPr lang="hr-HR" dirty="0"/>
              <a:t>- Ne uvjetujemo ljubav.</a:t>
            </a:r>
          </a:p>
          <a:p>
            <a:pPr>
              <a:buNone/>
            </a:pPr>
            <a:r>
              <a:rPr lang="hr-HR" dirty="0"/>
              <a:t>- Pomažemo mu bez nametanja.</a:t>
            </a:r>
          </a:p>
          <a:p>
            <a:pPr>
              <a:buNone/>
            </a:pPr>
            <a:r>
              <a:rPr lang="hr-HR" dirty="0"/>
              <a:t> </a:t>
            </a:r>
          </a:p>
          <a:p>
            <a:endParaRPr lang="hr-H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br>
              <a:rPr lang="hr-HR" b="1" dirty="0"/>
            </a:br>
            <a:r>
              <a:rPr lang="hr-HR" sz="4000" b="1" dirty="0"/>
              <a:t>Da se poštuje i da ga drugi poštuju – (P,SP)</a:t>
            </a:r>
            <a:br>
              <a:rPr lang="hr-HR" dirty="0"/>
            </a:br>
            <a:endParaRPr lang="hr-HR" dirty="0"/>
          </a:p>
        </p:txBody>
      </p:sp>
      <p:sp>
        <p:nvSpPr>
          <p:cNvPr id="3" name="Rezervirano mjesto sadržaja 2"/>
          <p:cNvSpPr>
            <a:spLocks noGrp="1"/>
          </p:cNvSpPr>
          <p:nvPr>
            <p:ph idx="1"/>
          </p:nvPr>
        </p:nvSpPr>
        <p:spPr/>
        <p:txBody>
          <a:bodyPr>
            <a:normAutofit lnSpcReduction="10000"/>
          </a:bodyPr>
          <a:lstStyle/>
          <a:p>
            <a:pPr>
              <a:buNone/>
            </a:pPr>
            <a:r>
              <a:rPr lang="hr-HR" sz="2800" dirty="0"/>
              <a:t>- S djetetom dijelimo znanja i vještine,</a:t>
            </a:r>
          </a:p>
          <a:p>
            <a:pPr>
              <a:buNone/>
            </a:pPr>
            <a:r>
              <a:rPr lang="hr-HR" sz="2800" dirty="0"/>
              <a:t>- radimo male zajedničke projekte,</a:t>
            </a:r>
          </a:p>
          <a:p>
            <a:pPr>
              <a:buNone/>
            </a:pPr>
            <a:r>
              <a:rPr lang="hr-HR" sz="2800" dirty="0"/>
              <a:t>- pitamo ga za mišljenje,</a:t>
            </a:r>
          </a:p>
          <a:p>
            <a:pPr>
              <a:buNone/>
            </a:pPr>
            <a:r>
              <a:rPr lang="hr-HR" sz="2800" dirty="0"/>
              <a:t>- raspravljamo o njegovom stavu,</a:t>
            </a:r>
          </a:p>
          <a:p>
            <a:pPr>
              <a:buNone/>
            </a:pPr>
            <a:r>
              <a:rPr lang="hr-HR" sz="2800" dirty="0"/>
              <a:t>- poštujemo njegovo mišljenje,</a:t>
            </a:r>
          </a:p>
          <a:p>
            <a:pPr>
              <a:buNone/>
            </a:pPr>
            <a:r>
              <a:rPr lang="hr-HR" sz="2800" dirty="0"/>
              <a:t>- učimo ga kako se rade izbori,</a:t>
            </a:r>
          </a:p>
          <a:p>
            <a:pPr>
              <a:buNone/>
            </a:pPr>
            <a:r>
              <a:rPr lang="hr-HR" sz="2800" dirty="0"/>
              <a:t>- učimo ga preuzeti odgovornost za izbore,</a:t>
            </a:r>
          </a:p>
          <a:p>
            <a:pPr>
              <a:buNone/>
            </a:pPr>
            <a:r>
              <a:rPr lang="hr-HR" sz="2800" dirty="0"/>
              <a:t>- učimo ga kako se donose odluke,</a:t>
            </a:r>
          </a:p>
          <a:p>
            <a:pPr>
              <a:buNone/>
            </a:pPr>
            <a:r>
              <a:rPr lang="hr-HR" sz="2800" dirty="0"/>
              <a:t>- učimo ga razlikovati izbore od rješenja.</a:t>
            </a:r>
          </a:p>
          <a:p>
            <a:endParaRPr lang="hr-H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t>Da se zabavlja (Z)</a:t>
            </a:r>
            <a:br>
              <a:rPr lang="hr-HR" dirty="0"/>
            </a:br>
            <a:endParaRPr lang="hr-HR" dirty="0"/>
          </a:p>
        </p:txBody>
      </p:sp>
      <p:sp>
        <p:nvSpPr>
          <p:cNvPr id="3" name="Rezervirano mjesto sadržaja 2"/>
          <p:cNvSpPr>
            <a:spLocks noGrp="1"/>
          </p:cNvSpPr>
          <p:nvPr>
            <p:ph idx="1"/>
          </p:nvPr>
        </p:nvSpPr>
        <p:spPr/>
        <p:txBody>
          <a:bodyPr>
            <a:normAutofit/>
          </a:bodyPr>
          <a:lstStyle/>
          <a:p>
            <a:pPr>
              <a:buNone/>
            </a:pPr>
            <a:r>
              <a:rPr lang="hr-HR" b="1" dirty="0"/>
              <a:t> </a:t>
            </a:r>
            <a:endParaRPr lang="hr-HR" dirty="0"/>
          </a:p>
          <a:p>
            <a:pPr>
              <a:buNone/>
            </a:pPr>
            <a:r>
              <a:rPr lang="hr-HR" dirty="0"/>
              <a:t>- Zabavljamo se zajedno,</a:t>
            </a:r>
          </a:p>
          <a:p>
            <a:pPr>
              <a:buNone/>
            </a:pPr>
            <a:r>
              <a:rPr lang="hr-HR" dirty="0"/>
              <a:t>- potičemo ga da osmisli i njeguje vlastitu vrstu zabave,</a:t>
            </a:r>
          </a:p>
          <a:p>
            <a:pPr>
              <a:buNone/>
            </a:pPr>
            <a:r>
              <a:rPr lang="hr-HR" dirty="0"/>
              <a:t>- potičemo ga da mu učenje bude zabavno,</a:t>
            </a:r>
          </a:p>
          <a:p>
            <a:pPr>
              <a:buNone/>
            </a:pPr>
            <a:r>
              <a:rPr lang="hr-HR" dirty="0"/>
              <a:t>- povezujemo potrebu za zabavom s potrebom za poštovanjem.</a:t>
            </a:r>
          </a:p>
          <a:p>
            <a:pPr>
              <a:buNone/>
            </a:pPr>
            <a:r>
              <a:rPr lang="hr-HR" dirty="0"/>
              <a:t> </a:t>
            </a:r>
          </a:p>
          <a:p>
            <a:endParaRPr lang="hr-H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b="1" dirty="0"/>
              <a:t>Da zna biti slobodno (S)</a:t>
            </a:r>
            <a:br>
              <a:rPr lang="hr-HR" dirty="0"/>
            </a:br>
            <a:endParaRPr lang="hr-HR" dirty="0"/>
          </a:p>
        </p:txBody>
      </p:sp>
      <p:sp>
        <p:nvSpPr>
          <p:cNvPr id="3" name="Rezervirano mjesto sadržaja 2"/>
          <p:cNvSpPr>
            <a:spLocks noGrp="1"/>
          </p:cNvSpPr>
          <p:nvPr>
            <p:ph idx="1"/>
          </p:nvPr>
        </p:nvSpPr>
        <p:spPr/>
        <p:txBody>
          <a:bodyPr>
            <a:normAutofit fontScale="92500" lnSpcReduction="10000"/>
          </a:bodyPr>
          <a:lstStyle/>
          <a:p>
            <a:pPr>
              <a:buNone/>
            </a:pPr>
            <a:r>
              <a:rPr lang="hr-HR" b="1" dirty="0"/>
              <a:t> </a:t>
            </a:r>
            <a:endParaRPr lang="hr-HR" dirty="0"/>
          </a:p>
          <a:p>
            <a:pPr>
              <a:buNone/>
            </a:pPr>
            <a:r>
              <a:rPr lang="hr-HR" dirty="0"/>
              <a:t>- Djetetu dajemo onoliko slobode koliko odgovara njegovom uzrastu,</a:t>
            </a:r>
          </a:p>
          <a:p>
            <a:pPr>
              <a:buNone/>
            </a:pPr>
            <a:r>
              <a:rPr lang="hr-HR" dirty="0"/>
              <a:t>- proširujemo granice prema uzrastu,</a:t>
            </a:r>
          </a:p>
          <a:p>
            <a:pPr>
              <a:buNone/>
            </a:pPr>
            <a:r>
              <a:rPr lang="hr-HR" dirty="0"/>
              <a:t>- mijenjamo pravila prema uzrastu,</a:t>
            </a:r>
          </a:p>
          <a:p>
            <a:pPr>
              <a:buNone/>
            </a:pPr>
            <a:r>
              <a:rPr lang="hr-HR" dirty="0"/>
              <a:t>- potičemo ga da kaže što misli, želi i osjeća,</a:t>
            </a:r>
          </a:p>
          <a:p>
            <a:pPr>
              <a:buNone/>
            </a:pPr>
            <a:r>
              <a:rPr lang="hr-HR" dirty="0"/>
              <a:t>- potičemo ga na vlastite izbore,</a:t>
            </a:r>
          </a:p>
          <a:p>
            <a:pPr>
              <a:buNone/>
            </a:pPr>
            <a:r>
              <a:rPr lang="hr-HR" dirty="0"/>
              <a:t>- učimo ga da je </a:t>
            </a:r>
            <a:r>
              <a:rPr lang="hr-HR" sz="3500" b="1" u="sng" dirty="0"/>
              <a:t>sloboda = odgovornost</a:t>
            </a:r>
            <a:r>
              <a:rPr lang="hr-HR" sz="3500" b="1" dirty="0"/>
              <a:t>.</a:t>
            </a:r>
            <a:endParaRPr lang="hr-HR" sz="3500" dirty="0"/>
          </a:p>
          <a:p>
            <a:pPr>
              <a:buNone/>
            </a:pPr>
            <a:r>
              <a:rPr lang="hr-HR" b="1" dirty="0"/>
              <a:t> </a:t>
            </a:r>
            <a:endParaRPr lang="hr-HR" dirty="0"/>
          </a:p>
          <a:p>
            <a:endParaRPr lang="hr-H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sz="4000" dirty="0"/>
              <a:t>Nemoguća misija!?</a:t>
            </a:r>
            <a:br>
              <a:rPr lang="hr-HR" sz="4000" dirty="0"/>
            </a:br>
            <a:endParaRPr lang="hr-HR" sz="4000" dirty="0"/>
          </a:p>
        </p:txBody>
      </p:sp>
      <p:sp>
        <p:nvSpPr>
          <p:cNvPr id="3" name="Rezervirano mjesto sadržaja 2"/>
          <p:cNvSpPr>
            <a:spLocks noGrp="1"/>
          </p:cNvSpPr>
          <p:nvPr>
            <p:ph idx="1"/>
          </p:nvPr>
        </p:nvSpPr>
        <p:spPr>
          <a:xfrm>
            <a:off x="457200" y="1600200"/>
            <a:ext cx="8229600" cy="4781128"/>
          </a:xfrm>
        </p:spPr>
        <p:txBody>
          <a:bodyPr>
            <a:normAutofit fontScale="47500" lnSpcReduction="20000"/>
          </a:bodyPr>
          <a:lstStyle/>
          <a:p>
            <a:pPr>
              <a:buNone/>
            </a:pPr>
            <a:r>
              <a:rPr lang="hr-HR" sz="5900" dirty="0"/>
              <a:t>Svi učenici </a:t>
            </a:r>
            <a:r>
              <a:rPr lang="hr-HR" sz="5900" b="1" dirty="0"/>
              <a:t>ZNAJU</a:t>
            </a:r>
            <a:r>
              <a:rPr lang="hr-HR" sz="5900" dirty="0"/>
              <a:t> da moraju završiti neku srednju</a:t>
            </a:r>
          </a:p>
          <a:p>
            <a:pPr>
              <a:buNone/>
            </a:pPr>
            <a:r>
              <a:rPr lang="hr-HR" sz="5900" dirty="0"/>
              <a:t>školu.</a:t>
            </a:r>
          </a:p>
          <a:p>
            <a:pPr>
              <a:buNone/>
            </a:pPr>
            <a:endParaRPr lang="hr-HR" sz="5900" dirty="0"/>
          </a:p>
          <a:p>
            <a:pPr>
              <a:buNone/>
            </a:pPr>
            <a:endParaRPr lang="hr-HR" sz="5900" dirty="0"/>
          </a:p>
          <a:p>
            <a:pPr>
              <a:buNone/>
            </a:pPr>
            <a:r>
              <a:rPr lang="hr-HR" sz="5900" dirty="0"/>
              <a:t>  - </a:t>
            </a:r>
            <a:r>
              <a:rPr lang="hr-HR" sz="5900" b="1" dirty="0"/>
              <a:t>ZNAJU li za ZAŠTO moraju učiti? (</a:t>
            </a:r>
            <a:r>
              <a:rPr lang="hr-HR" sz="5900" dirty="0"/>
              <a:t>za znanje ili za ocjenu).</a:t>
            </a:r>
          </a:p>
          <a:p>
            <a:pPr>
              <a:buNone/>
            </a:pPr>
            <a:endParaRPr lang="hr-HR" sz="5900" b="1" dirty="0"/>
          </a:p>
          <a:p>
            <a:pPr>
              <a:buNone/>
            </a:pPr>
            <a:r>
              <a:rPr lang="hr-HR" sz="5900" b="1" dirty="0"/>
              <a:t>  - ZNAJU li za KOGA  moraju učiti?</a:t>
            </a:r>
            <a:r>
              <a:rPr lang="hr-HR" sz="5900" dirty="0"/>
              <a:t> (za roditelje, za sebe). </a:t>
            </a:r>
            <a:endParaRPr lang="hr-HR" sz="5900" b="1" dirty="0"/>
          </a:p>
          <a:p>
            <a:pPr>
              <a:buNone/>
            </a:pPr>
            <a:r>
              <a:rPr lang="hr-HR" sz="5900" dirty="0"/>
              <a:t>                                             </a:t>
            </a:r>
          </a:p>
          <a:p>
            <a:pPr>
              <a:buNone/>
            </a:pPr>
            <a:r>
              <a:rPr lang="hr-HR" sz="5900" dirty="0"/>
              <a:t>                                              </a:t>
            </a:r>
          </a:p>
          <a:p>
            <a:pPr>
              <a:buNone/>
            </a:pPr>
            <a:endParaRPr lang="hr-HR" dirty="0"/>
          </a:p>
          <a:p>
            <a:pPr>
              <a:buNone/>
            </a:pPr>
            <a:endParaRPr lang="hr-H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Hvala na pažnji!</a:t>
            </a:r>
          </a:p>
        </p:txBody>
      </p:sp>
      <p:sp>
        <p:nvSpPr>
          <p:cNvPr id="3" name="Rezervirano mjesto sadržaja 2"/>
          <p:cNvSpPr>
            <a:spLocks noGrp="1"/>
          </p:cNvSpPr>
          <p:nvPr>
            <p:ph idx="1"/>
          </p:nvPr>
        </p:nvSpPr>
        <p:spPr/>
        <p:txBody>
          <a:bodyPr/>
          <a:lstStyle/>
          <a:p>
            <a:pPr>
              <a:buNone/>
            </a:pPr>
            <a:endParaRPr lang="hr-HR" dirty="0"/>
          </a:p>
        </p:txBody>
      </p:sp>
      <p:pic>
        <p:nvPicPr>
          <p:cNvPr id="1026" name="Picture 2" descr="Slikovni rezultat za roditelji djeca"/>
          <p:cNvPicPr>
            <a:picLocks noChangeAspect="1" noChangeArrowheads="1"/>
          </p:cNvPicPr>
          <p:nvPr/>
        </p:nvPicPr>
        <p:blipFill>
          <a:blip r:embed="rId2" cstate="print"/>
          <a:srcRect/>
          <a:stretch>
            <a:fillRect/>
          </a:stretch>
        </p:blipFill>
        <p:spPr bwMode="auto">
          <a:xfrm>
            <a:off x="2555776" y="1772816"/>
            <a:ext cx="4824536" cy="4032448"/>
          </a:xfrm>
          <a:prstGeom prst="rect">
            <a:avLst/>
          </a:prstGeom>
          <a:noFill/>
        </p:spPr>
      </p:pic>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TotalTime>
  <Words>849</Words>
  <Application>Microsoft Office PowerPoint</Application>
  <PresentationFormat>Prikaz na zaslonu (4:3)</PresentationFormat>
  <Paragraphs>173</Paragraphs>
  <Slides>20</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20</vt:i4>
      </vt:variant>
    </vt:vector>
  </HeadingPairs>
  <TitlesOfParts>
    <vt:vector size="24" baseType="lpstr">
      <vt:lpstr>Arial</vt:lpstr>
      <vt:lpstr>Calibri</vt:lpstr>
      <vt:lpstr>Wingdings</vt:lpstr>
      <vt:lpstr>Office tema</vt:lpstr>
      <vt:lpstr>Kako natjerati adolescenta da uči?</vt:lpstr>
      <vt:lpstr>Nemoguća misija!? </vt:lpstr>
      <vt:lpstr>Odgojne metode poticanja?</vt:lpstr>
      <vt:lpstr>Ljudske potrebe su: (ljudska prava)</vt:lpstr>
      <vt:lpstr>Mudri o odgoju…</vt:lpstr>
      <vt:lpstr>PowerPoint prezentacija</vt:lpstr>
      <vt:lpstr>Što se to dogodilo s odgojem?</vt:lpstr>
      <vt:lpstr>Loš roditelj -  loš odgoj </vt:lpstr>
      <vt:lpstr> Loši postupci - loš odnos </vt:lpstr>
      <vt:lpstr>Ima li tu pobjednika?</vt:lpstr>
      <vt:lpstr>Rezultat ubojitih ponašanja</vt:lpstr>
      <vt:lpstr>Dobar roditelj - dobar odnos s djetetom? </vt:lpstr>
      <vt:lpstr> 2. Dobri postupci – dobar odnos</vt:lpstr>
      <vt:lpstr> Kako dijete naučiti zadovoljiti svoje potrebe?    LJ  P,SP  Z   S </vt:lpstr>
      <vt:lpstr>Da se voli i da ga drugi vole (LJ) </vt:lpstr>
      <vt:lpstr> Da se poštuje i da ga drugi poštuju – (P,SP) </vt:lpstr>
      <vt:lpstr>Da se zabavlja (Z) </vt:lpstr>
      <vt:lpstr>Da zna biti slobodno (S) </vt:lpstr>
      <vt:lpstr>Nemoguća misija!? </vt:lpstr>
      <vt:lpstr>Hvala na pažnji!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Kako natjerati adolescenta da uči?</dc:title>
  <dc:creator>MedPu</dc:creator>
  <cp:lastModifiedBy>Goran Pikot</cp:lastModifiedBy>
  <cp:revision>26</cp:revision>
  <dcterms:created xsi:type="dcterms:W3CDTF">2014-12-03T13:59:33Z</dcterms:created>
  <dcterms:modified xsi:type="dcterms:W3CDTF">2022-02-04T11:47:59Z</dcterms:modified>
</cp:coreProperties>
</file>