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3" r:id="rId1"/>
  </p:sldMasterIdLst>
  <p:sldIdLst>
    <p:sldId id="256" r:id="rId2"/>
    <p:sldId id="257" r:id="rId3"/>
    <p:sldId id="283" r:id="rId4"/>
    <p:sldId id="258" r:id="rId5"/>
    <p:sldId id="265" r:id="rId6"/>
    <p:sldId id="259" r:id="rId7"/>
    <p:sldId id="288" r:id="rId8"/>
    <p:sldId id="284" r:id="rId9"/>
    <p:sldId id="260" r:id="rId10"/>
    <p:sldId id="286" r:id="rId11"/>
    <p:sldId id="270" r:id="rId12"/>
    <p:sldId id="276" r:id="rId13"/>
    <p:sldId id="277" r:id="rId14"/>
    <p:sldId id="278" r:id="rId15"/>
    <p:sldId id="279" r:id="rId16"/>
    <p:sldId id="280" r:id="rId17"/>
    <p:sldId id="281" r:id="rId18"/>
    <p:sldId id="272" r:id="rId19"/>
    <p:sldId id="273" r:id="rId20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88"/>
    <p:restoredTop sz="94444"/>
  </p:normalViewPr>
  <p:slideViewPr>
    <p:cSldViewPr snapToGrid="0" snapToObjects="1">
      <p:cViewPr varScale="1">
        <p:scale>
          <a:sx n="81" d="100"/>
          <a:sy n="81" d="100"/>
        </p:scale>
        <p:origin x="53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FFEDC4-911D-4BBD-994F-D0F820086420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B9E7B46-FFD4-4DC8-9A7A-678512406BD6}">
      <dgm:prSet custT="1"/>
      <dgm:spPr/>
      <dgm:t>
        <a:bodyPr/>
        <a:lstStyle/>
        <a:p>
          <a:r>
            <a:rPr lang="hr-HR" sz="4500" dirty="0">
              <a:latin typeface="Arial" panose="020B0604020202020204" pitchFamily="34" charset="0"/>
              <a:cs typeface="Arial" panose="020B0604020202020204" pitchFamily="34" charset="0"/>
            </a:rPr>
            <a:t>1.</a:t>
          </a:r>
          <a:r>
            <a:rPr lang="hr-HR" sz="4500" baseline="0" dirty="0">
              <a:latin typeface="Arial" panose="020B0604020202020204" pitchFamily="34" charset="0"/>
              <a:cs typeface="Arial" panose="020B0604020202020204" pitchFamily="34" charset="0"/>
            </a:rPr>
            <a:t> PRIPREMA TORBE ZA POROD</a:t>
          </a:r>
          <a:endParaRPr lang="en-US" sz="4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236B95-9BD6-4A32-993A-38A5A9C3FC32}" type="parTrans" cxnId="{7EF8BF90-ACAB-4C07-B72A-D1E03A069559}">
      <dgm:prSet/>
      <dgm:spPr/>
      <dgm:t>
        <a:bodyPr/>
        <a:lstStyle/>
        <a:p>
          <a:endParaRPr lang="en-US"/>
        </a:p>
      </dgm:t>
    </dgm:pt>
    <dgm:pt modelId="{B6BA64C3-8CD2-40EA-94D3-A999E1F731FC}" type="sibTrans" cxnId="{7EF8BF90-ACAB-4C07-B72A-D1E03A069559}">
      <dgm:prSet/>
      <dgm:spPr/>
      <dgm:t>
        <a:bodyPr/>
        <a:lstStyle/>
        <a:p>
          <a:endParaRPr lang="en-US"/>
        </a:p>
      </dgm:t>
    </dgm:pt>
    <dgm:pt modelId="{586499A5-60A8-4DE8-A18B-DB4019BFEC2D}">
      <dgm:prSet custT="1"/>
      <dgm:spPr/>
      <dgm:t>
        <a:bodyPr/>
        <a:lstStyle/>
        <a:p>
          <a:r>
            <a:rPr lang="hr-HR" sz="4500" dirty="0">
              <a:latin typeface="Arial" panose="020B0604020202020204" pitchFamily="34" charset="0"/>
              <a:cs typeface="Arial" panose="020B0604020202020204" pitchFamily="34" charset="0"/>
            </a:rPr>
            <a:t>2.</a:t>
          </a:r>
          <a:r>
            <a:rPr lang="hr-HR" sz="4500" baseline="0" dirty="0">
              <a:latin typeface="Arial" panose="020B0604020202020204" pitchFamily="34" charset="0"/>
              <a:cs typeface="Arial" panose="020B0604020202020204" pitchFamily="34" charset="0"/>
            </a:rPr>
            <a:t> POLOŽAJI DOJENJA</a:t>
          </a:r>
          <a:endParaRPr lang="en-US" sz="4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D69014F-2A29-49A3-B414-9A65B4BFB6BC}" type="parTrans" cxnId="{976D6630-C9E1-4DDD-8C4D-FF9D16A0CC3B}">
      <dgm:prSet/>
      <dgm:spPr/>
      <dgm:t>
        <a:bodyPr/>
        <a:lstStyle/>
        <a:p>
          <a:endParaRPr lang="en-US"/>
        </a:p>
      </dgm:t>
    </dgm:pt>
    <dgm:pt modelId="{2D814322-5B7D-4F7F-90AC-EF1C38490B1C}" type="sibTrans" cxnId="{976D6630-C9E1-4DDD-8C4D-FF9D16A0CC3B}">
      <dgm:prSet/>
      <dgm:spPr/>
      <dgm:t>
        <a:bodyPr/>
        <a:lstStyle/>
        <a:p>
          <a:endParaRPr lang="en-US"/>
        </a:p>
      </dgm:t>
    </dgm:pt>
    <dgm:pt modelId="{A5EEE266-9DB7-45D7-81A9-FA1AC86EC87A}" type="pres">
      <dgm:prSet presAssocID="{D5FFEDC4-911D-4BBD-994F-D0F820086420}" presName="vert0" presStyleCnt="0">
        <dgm:presLayoutVars>
          <dgm:dir/>
          <dgm:animOne val="branch"/>
          <dgm:animLvl val="lvl"/>
        </dgm:presLayoutVars>
      </dgm:prSet>
      <dgm:spPr/>
    </dgm:pt>
    <dgm:pt modelId="{B49B8544-8E35-4E05-9935-C9E2E5363E9C}" type="pres">
      <dgm:prSet presAssocID="{AB9E7B46-FFD4-4DC8-9A7A-678512406BD6}" presName="thickLine" presStyleLbl="alignNode1" presStyleIdx="0" presStyleCnt="2"/>
      <dgm:spPr/>
    </dgm:pt>
    <dgm:pt modelId="{DE5A5E24-390D-4096-BF00-31E37BC0DB1B}" type="pres">
      <dgm:prSet presAssocID="{AB9E7B46-FFD4-4DC8-9A7A-678512406BD6}" presName="horz1" presStyleCnt="0"/>
      <dgm:spPr/>
    </dgm:pt>
    <dgm:pt modelId="{0FA25CB3-FC65-4B48-B165-B4B82E667B7F}" type="pres">
      <dgm:prSet presAssocID="{AB9E7B46-FFD4-4DC8-9A7A-678512406BD6}" presName="tx1" presStyleLbl="revTx" presStyleIdx="0" presStyleCnt="2"/>
      <dgm:spPr/>
    </dgm:pt>
    <dgm:pt modelId="{9D24776A-BA3E-4B90-9C0B-4D4EE3D2B339}" type="pres">
      <dgm:prSet presAssocID="{AB9E7B46-FFD4-4DC8-9A7A-678512406BD6}" presName="vert1" presStyleCnt="0"/>
      <dgm:spPr/>
    </dgm:pt>
    <dgm:pt modelId="{5D2170E3-B08C-4424-9A80-C129E426DA94}" type="pres">
      <dgm:prSet presAssocID="{586499A5-60A8-4DE8-A18B-DB4019BFEC2D}" presName="thickLine" presStyleLbl="alignNode1" presStyleIdx="1" presStyleCnt="2"/>
      <dgm:spPr/>
    </dgm:pt>
    <dgm:pt modelId="{A14A1192-B0D9-4DC1-99F0-B5C286941952}" type="pres">
      <dgm:prSet presAssocID="{586499A5-60A8-4DE8-A18B-DB4019BFEC2D}" presName="horz1" presStyleCnt="0"/>
      <dgm:spPr/>
    </dgm:pt>
    <dgm:pt modelId="{68A0096D-066E-4CB4-AAAC-2C9347D3A09E}" type="pres">
      <dgm:prSet presAssocID="{586499A5-60A8-4DE8-A18B-DB4019BFEC2D}" presName="tx1" presStyleLbl="revTx" presStyleIdx="1" presStyleCnt="2"/>
      <dgm:spPr/>
    </dgm:pt>
    <dgm:pt modelId="{B58433E3-D2F6-442B-847A-21921BB90D10}" type="pres">
      <dgm:prSet presAssocID="{586499A5-60A8-4DE8-A18B-DB4019BFEC2D}" presName="vert1" presStyleCnt="0"/>
      <dgm:spPr/>
    </dgm:pt>
  </dgm:ptLst>
  <dgm:cxnLst>
    <dgm:cxn modelId="{CE15830E-CA09-4892-BAB6-FC9AEA35360E}" type="presOf" srcId="{586499A5-60A8-4DE8-A18B-DB4019BFEC2D}" destId="{68A0096D-066E-4CB4-AAAC-2C9347D3A09E}" srcOrd="0" destOrd="0" presId="urn:microsoft.com/office/officeart/2008/layout/LinedList"/>
    <dgm:cxn modelId="{44741924-6D5C-4E44-9147-E902E0DB2FD9}" type="presOf" srcId="{AB9E7B46-FFD4-4DC8-9A7A-678512406BD6}" destId="{0FA25CB3-FC65-4B48-B165-B4B82E667B7F}" srcOrd="0" destOrd="0" presId="urn:microsoft.com/office/officeart/2008/layout/LinedList"/>
    <dgm:cxn modelId="{976D6630-C9E1-4DDD-8C4D-FF9D16A0CC3B}" srcId="{D5FFEDC4-911D-4BBD-994F-D0F820086420}" destId="{586499A5-60A8-4DE8-A18B-DB4019BFEC2D}" srcOrd="1" destOrd="0" parTransId="{6D69014F-2A29-49A3-B414-9A65B4BFB6BC}" sibTransId="{2D814322-5B7D-4F7F-90AC-EF1C38490B1C}"/>
    <dgm:cxn modelId="{7EF8BF90-ACAB-4C07-B72A-D1E03A069559}" srcId="{D5FFEDC4-911D-4BBD-994F-D0F820086420}" destId="{AB9E7B46-FFD4-4DC8-9A7A-678512406BD6}" srcOrd="0" destOrd="0" parTransId="{C8236B95-9BD6-4A32-993A-38A5A9C3FC32}" sibTransId="{B6BA64C3-8CD2-40EA-94D3-A999E1F731FC}"/>
    <dgm:cxn modelId="{9B6116D9-C807-46AF-884A-027324594214}" type="presOf" srcId="{D5FFEDC4-911D-4BBD-994F-D0F820086420}" destId="{A5EEE266-9DB7-45D7-81A9-FA1AC86EC87A}" srcOrd="0" destOrd="0" presId="urn:microsoft.com/office/officeart/2008/layout/LinedList"/>
    <dgm:cxn modelId="{E045A43E-7566-49B3-B7D2-23DAB8CA2B03}" type="presParOf" srcId="{A5EEE266-9DB7-45D7-81A9-FA1AC86EC87A}" destId="{B49B8544-8E35-4E05-9935-C9E2E5363E9C}" srcOrd="0" destOrd="0" presId="urn:microsoft.com/office/officeart/2008/layout/LinedList"/>
    <dgm:cxn modelId="{AAE69FD3-0CFD-49E8-8659-F3E8196BC300}" type="presParOf" srcId="{A5EEE266-9DB7-45D7-81A9-FA1AC86EC87A}" destId="{DE5A5E24-390D-4096-BF00-31E37BC0DB1B}" srcOrd="1" destOrd="0" presId="urn:microsoft.com/office/officeart/2008/layout/LinedList"/>
    <dgm:cxn modelId="{6EB1D87E-2F6B-487C-8D1C-DDCC727F7619}" type="presParOf" srcId="{DE5A5E24-390D-4096-BF00-31E37BC0DB1B}" destId="{0FA25CB3-FC65-4B48-B165-B4B82E667B7F}" srcOrd="0" destOrd="0" presId="urn:microsoft.com/office/officeart/2008/layout/LinedList"/>
    <dgm:cxn modelId="{063DB6E2-D9A9-4B8A-AC0D-56FFBEEB224E}" type="presParOf" srcId="{DE5A5E24-390D-4096-BF00-31E37BC0DB1B}" destId="{9D24776A-BA3E-4B90-9C0B-4D4EE3D2B339}" srcOrd="1" destOrd="0" presId="urn:microsoft.com/office/officeart/2008/layout/LinedList"/>
    <dgm:cxn modelId="{4E79274D-C596-4ADC-A61D-B016375A8F14}" type="presParOf" srcId="{A5EEE266-9DB7-45D7-81A9-FA1AC86EC87A}" destId="{5D2170E3-B08C-4424-9A80-C129E426DA94}" srcOrd="2" destOrd="0" presId="urn:microsoft.com/office/officeart/2008/layout/LinedList"/>
    <dgm:cxn modelId="{4CA96164-2418-4CF6-97B2-7ADC7B8D2D95}" type="presParOf" srcId="{A5EEE266-9DB7-45D7-81A9-FA1AC86EC87A}" destId="{A14A1192-B0D9-4DC1-99F0-B5C286941952}" srcOrd="3" destOrd="0" presId="urn:microsoft.com/office/officeart/2008/layout/LinedList"/>
    <dgm:cxn modelId="{B627658E-DDBB-41F5-97B1-D40302626851}" type="presParOf" srcId="{A14A1192-B0D9-4DC1-99F0-B5C286941952}" destId="{68A0096D-066E-4CB4-AAAC-2C9347D3A09E}" srcOrd="0" destOrd="0" presId="urn:microsoft.com/office/officeart/2008/layout/LinedList"/>
    <dgm:cxn modelId="{11B987EB-10DF-4EA5-BF4B-C0A3ACF4BDA1}" type="presParOf" srcId="{A14A1192-B0D9-4DC1-99F0-B5C286941952}" destId="{B58433E3-D2F6-442B-847A-21921BB90D1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9B8544-8E35-4E05-9935-C9E2E5363E9C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A25CB3-FC65-4B48-B165-B4B82E667B7F}">
      <dsp:nvSpPr>
        <dsp:cNvPr id="0" name=""/>
        <dsp:cNvSpPr/>
      </dsp:nvSpPr>
      <dsp:spPr>
        <a:xfrm>
          <a:off x="0" y="0"/>
          <a:ext cx="6900512" cy="2768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t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4500" kern="1200" dirty="0">
              <a:latin typeface="Arial" panose="020B0604020202020204" pitchFamily="34" charset="0"/>
              <a:cs typeface="Arial" panose="020B0604020202020204" pitchFamily="34" charset="0"/>
            </a:rPr>
            <a:t>1.</a:t>
          </a:r>
          <a:r>
            <a:rPr lang="hr-HR" sz="4500" kern="1200" baseline="0" dirty="0">
              <a:latin typeface="Arial" panose="020B0604020202020204" pitchFamily="34" charset="0"/>
              <a:cs typeface="Arial" panose="020B0604020202020204" pitchFamily="34" charset="0"/>
            </a:rPr>
            <a:t> PRIPREMA TORBE ZA POROD</a:t>
          </a:r>
          <a:endParaRPr lang="en-US" sz="4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0"/>
        <a:ext cx="6900512" cy="2768070"/>
      </dsp:txXfrm>
    </dsp:sp>
    <dsp:sp modelId="{5D2170E3-B08C-4424-9A80-C129E426DA94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A0096D-066E-4CB4-AAAC-2C9347D3A09E}">
      <dsp:nvSpPr>
        <dsp:cNvPr id="0" name=""/>
        <dsp:cNvSpPr/>
      </dsp:nvSpPr>
      <dsp:spPr>
        <a:xfrm>
          <a:off x="0" y="2768070"/>
          <a:ext cx="6900512" cy="2768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t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4500" kern="1200" dirty="0">
              <a:latin typeface="Arial" panose="020B0604020202020204" pitchFamily="34" charset="0"/>
              <a:cs typeface="Arial" panose="020B0604020202020204" pitchFamily="34" charset="0"/>
            </a:rPr>
            <a:t>2.</a:t>
          </a:r>
          <a:r>
            <a:rPr lang="hr-HR" sz="4500" kern="1200" baseline="0" dirty="0">
              <a:latin typeface="Arial" panose="020B0604020202020204" pitchFamily="34" charset="0"/>
              <a:cs typeface="Arial" panose="020B0604020202020204" pitchFamily="34" charset="0"/>
            </a:rPr>
            <a:t> POLOŽAJI DOJENJA</a:t>
          </a:r>
          <a:endParaRPr lang="en-US" sz="4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768070"/>
        <a:ext cx="6900512" cy="27680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D5864BB-6224-4651-B690-3DE73D91CB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6F33217C-BAC6-4897-B1C4-FBB3D4EDBF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5789691-6F2A-47C0-BCFF-61F25E906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351F-56CA-F341-A769-00110BCC6272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1FE42770-A734-4D58-A294-68DB6E4EE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E8ABFAC-7592-48A8-9567-403D90BD1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40DC-EC9B-AD4D-846A-68ED15D75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926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1EA5825-C951-457C-846D-5A1119E75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5CF05EA-CB9F-45AE-A2C3-5875165D65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5788575-F38C-4CF0-B8E4-7C67887C3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351F-56CA-F341-A769-00110BCC6272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AE183D0-56D0-4A55-B4FD-0921D4555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2E972A6-9DFE-4425-985B-6943C9BBD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40DC-EC9B-AD4D-846A-68ED15D75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562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D7FD7CB-8600-45D5-8E99-8E8A8879E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CB1E7BC6-E59E-4169-BDF4-6BBB1C97CC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02E7EB2C-19B5-445B-9861-2777E152B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351F-56CA-F341-A769-00110BCC6272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3C7CFB36-C5D1-47D2-8DB8-83C0E9A12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5A48546-6678-403A-8D7F-58AF1BD5D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40DC-EC9B-AD4D-846A-68ED15D75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896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6E1648A-4CFC-4337-8AE8-0C6809529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469093D-4731-47A3-8DD5-75C0AD1331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4678A7F9-12E7-4B2C-AEFB-59BDF7423B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A7A7E1B4-4A25-4878-941B-9866FDFE3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351F-56CA-F341-A769-00110BCC6272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ED2337E4-CFEA-43C5-9D24-D2D5A2B96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FCC2132C-87EF-488E-91E3-8C1C2E882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40DC-EC9B-AD4D-846A-68ED15D75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271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9B35993-94B3-49CB-BC25-B211336D0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FAEB6758-8AF7-4AE3-9633-CD5A61682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528317C3-3803-4A9F-862A-FBDB26747C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C9256CF0-15F5-429C-9611-A9A716C233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2F37FFC3-94F4-4562-912B-506970822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8CF20980-B60D-4098-A3E3-E4084A56B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351F-56CA-F341-A769-00110BCC6272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1803614B-3AB3-46A3-853A-54C676E78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F47A9645-43DD-4D96-9D0C-75C215FDD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40DC-EC9B-AD4D-846A-68ED15D75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3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B8BD442-7542-400B-8A0A-30AA2331D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03C1F173-37C6-4BBB-AE32-D226E36FA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351F-56CA-F341-A769-00110BCC6272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03934630-1C6E-49E4-80B2-209FA0C07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2E87781E-E6CE-481B-BD00-22969B0A4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40DC-EC9B-AD4D-846A-68ED15D75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869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8962F703-96F6-4332-A89A-BCE792EC5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351F-56CA-F341-A769-00110BCC6272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8ACAD8BB-5D21-4C28-B614-71639EE57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582AA186-A67D-4491-9FC6-1B39CD6A8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40DC-EC9B-AD4D-846A-68ED15D75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566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42D357D-A0B8-4905-8467-FE8533329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8F13705-BF41-4FC0-A530-D52BF6E97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AF4248EC-274B-473C-80E4-B1DF04D8FD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63F28712-B376-469C-804E-63E5E0734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351F-56CA-F341-A769-00110BCC6272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72E184CA-0084-42DB-B608-D2BEF7443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8C7E4A99-6CAA-43C5-9644-084562C21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40DC-EC9B-AD4D-846A-68ED15D75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163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F36F1AD-41C7-4342-9C1A-6FB5709FD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5AE9863D-1870-4CA2-BBB3-C28A69341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3A17DAD0-3E5A-4299-B5A5-4992E6186C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1C7E991A-89E6-4A93-B02D-71D5C72D9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351F-56CA-F341-A769-00110BCC6272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C8BB6EDC-CF87-4AD3-BA9A-B9FCA2F67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CF8E0395-7DB9-4DD5-BDB2-EB6FF301F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40DC-EC9B-AD4D-846A-68ED15D75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316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FBCD8EE-AFFD-4FB7-8B0D-65E335821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BFA90C1D-88A1-43E1-9F50-C8F2EC6FD0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0A4CEAF2-3331-41D0-891D-F3AAA303D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351F-56CA-F341-A769-00110BCC6272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2D7D657-2627-4934-8C9F-C230732F0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A4900D5-5849-426C-A41E-16A3E207E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40DC-EC9B-AD4D-846A-68ED15D75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19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8C226325-500B-4CDA-96C7-DAF4DF1EA8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D646EDB8-7B11-4A43-B0DB-FD4E8052FE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222F8AAD-7A15-4402-8FC3-97D8E15DD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351F-56CA-F341-A769-00110BCC6272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3768FD16-3717-4EFA-B5F9-5DF316947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E71BF09-3C44-4F58-AC42-2990F9931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40DC-EC9B-AD4D-846A-68ED15D75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963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6EE6C125-993A-482F-ACB4-2C83EE0BB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30309D3E-1D55-4DAD-95FB-077CE1C839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0BE3E333-91C3-42CF-9DCE-36C1F62EE2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C351F-56CA-F341-A769-00110BCC6272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319C9D35-CD70-4330-8169-4D9DF61047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B98BA24-CB06-42AF-98D7-EE2A48263E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440DC-EC9B-AD4D-846A-68ED15D75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477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play/1818/436/836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play/1821/521/965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39E28-5F60-F549-A20C-EA4A86F077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942" y="2460224"/>
            <a:ext cx="4263954" cy="3422468"/>
          </a:xfrm>
        </p:spPr>
        <p:txBody>
          <a:bodyPr anchor="t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Projektna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aktivnost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za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Međunarodni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primalja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5.svibnja 202</a:t>
            </a:r>
            <a:r>
              <a:rPr lang="hr-HR" sz="28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07F9CF-62E4-434B-9FBE-9634320C94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6249" y="477554"/>
            <a:ext cx="3658053" cy="955111"/>
          </a:xfrm>
        </p:spPr>
        <p:txBody>
          <a:bodyPr anchor="b">
            <a:normAutofit/>
          </a:bodyPr>
          <a:lstStyle/>
          <a:p>
            <a:pPr algn="l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Medicinska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škola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Pula</a:t>
            </a:r>
          </a:p>
          <a:p>
            <a:pPr algn="l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Zagrebačka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30 Pula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FFD279-AD8A-4224-9F7A-02EEEA483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5376" y="533621"/>
            <a:ext cx="5790757" cy="579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22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0449D-D4D1-0145-93E4-E0B6C75FE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UVOD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FC937-BADC-F04C-8535-6B535C3CF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9414C0-ECF4-4A29-A14A-12C70C5D9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1621" y="78377"/>
            <a:ext cx="5306084" cy="670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94154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8E345176-D55D-4A6B-97F2-7504A0EF34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939" r="-2" b="21686"/>
          <a:stretch/>
        </p:blipFill>
        <p:spPr>
          <a:xfrm>
            <a:off x="6421035" y="643467"/>
            <a:ext cx="5129784" cy="5571066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7252DAAF-E534-4ADD-BC47-791B8C0DD0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2" b="18547"/>
          <a:stretch/>
        </p:blipFill>
        <p:spPr>
          <a:xfrm>
            <a:off x="641180" y="643467"/>
            <a:ext cx="512978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768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A10DF9-5948-1B40-8892-F949A9E14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hr-HR" sz="4200" dirty="0">
                <a:latin typeface="Arial" panose="020B0604020202020204" pitchFamily="34" charset="0"/>
                <a:cs typeface="Arial" panose="020B0604020202020204" pitchFamily="34" charset="0"/>
              </a:rPr>
              <a:t>PROJEKTNE AKTIVNOSTI</a:t>
            </a:r>
            <a:endParaRPr lang="en-US" sz="4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B30D03C-90DA-4158-88E5-63301D9E33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2590800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2924698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BF41E14-8F54-4249-809B-AC016D6912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934" r="-1" b="1839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3319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57C4B8-D6DD-3B41-9E75-EB3AAD920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3312"/>
            <a:ext cx="4038600" cy="5431376"/>
          </a:xfrm>
        </p:spPr>
        <p:txBody>
          <a:bodyPr>
            <a:normAutofit/>
          </a:bodyPr>
          <a:lstStyle/>
          <a:p>
            <a:r>
              <a:rPr lang="hr-HR" sz="4100" b="1" dirty="0">
                <a:latin typeface="Arial" panose="020B0604020202020204" pitchFamily="34" charset="0"/>
                <a:cs typeface="Arial" panose="020B0604020202020204" pitchFamily="34" charset="0"/>
              </a:rPr>
              <a:t>1. PRIPREMANJE TORBE ZA POROD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4E78A3C-23C7-4D3B-BB7C-2AA0CE763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713313"/>
            <a:ext cx="5257801" cy="5431376"/>
          </a:xfrm>
        </p:spPr>
        <p:txBody>
          <a:bodyPr anchor="ctr">
            <a:normAutofit/>
          </a:bodyPr>
          <a:lstStyle/>
          <a:p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Razmisli što trudnica treba </a:t>
            </a:r>
            <a:r>
              <a:rPr lang="hr-HR" sz="2000" b="1">
                <a:latin typeface="Arial" panose="020B0604020202020204" pitchFamily="34" charset="0"/>
                <a:cs typeface="Arial" panose="020B0604020202020204" pitchFamily="34" charset="0"/>
              </a:rPr>
              <a:t>prirpemiti</a:t>
            </a:r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 u torbu za porod</a:t>
            </a:r>
          </a:p>
          <a:p>
            <a:endParaRPr lang="hr-H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 Klikom na poveznicu pomogni joj spremiti torbu! </a:t>
            </a:r>
          </a:p>
          <a:p>
            <a:endParaRPr lang="hr-H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SRETNO!</a:t>
            </a:r>
          </a:p>
          <a:p>
            <a:pPr marL="0" indent="0">
              <a:buNone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D239EAE-75F6-45E6-89CE-9E3DEF40934A}"/>
              </a:ext>
            </a:extLst>
          </p:cNvPr>
          <p:cNvSpPr/>
          <p:nvPr/>
        </p:nvSpPr>
        <p:spPr>
          <a:xfrm>
            <a:off x="1727866" y="5177228"/>
            <a:ext cx="8944488" cy="1206737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https://wordwall.net/play/1818/436/836</a:t>
            </a:r>
            <a:endParaRPr lang="hr-HR" sz="3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911175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BEA25C6F-123F-44BE-A030-A2A2BDCBE1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9234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8" name="TekstniOkvir 7">
            <a:extLst>
              <a:ext uri="{FF2B5EF4-FFF2-40B4-BE49-F238E27FC236}">
                <a16:creationId xmlns:a16="http://schemas.microsoft.com/office/drawing/2014/main" id="{99D595E4-8E16-4AB4-8680-E4BFE0477A54}"/>
              </a:ext>
            </a:extLst>
          </p:cNvPr>
          <p:cNvSpPr txBox="1"/>
          <p:nvPr/>
        </p:nvSpPr>
        <p:spPr>
          <a:xfrm>
            <a:off x="0" y="6653893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1000" dirty="0">
                <a:solidFill>
                  <a:schemeClr val="bg1">
                    <a:lumMod val="65000"/>
                  </a:schemeClr>
                </a:solidFill>
              </a:rPr>
              <a:t>https://www.maminacarolija.hr/novosti/popis-za-rodiliste-sto-sve-treba-biti-u-torbi/</a:t>
            </a:r>
          </a:p>
        </p:txBody>
      </p:sp>
    </p:spTree>
    <p:extLst>
      <p:ext uri="{BB962C8B-B14F-4D97-AF65-F5344CB8AC3E}">
        <p14:creationId xmlns:p14="http://schemas.microsoft.com/office/powerpoint/2010/main" val="2739460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1409080-C28A-0748-A686-128DF36CA7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359" b="-2"/>
          <a:stretch/>
        </p:blipFill>
        <p:spPr>
          <a:xfrm>
            <a:off x="838200" y="-3810"/>
            <a:ext cx="992886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848994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F71993F-2B0C-44D1-B8A2-589E8D52B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3312"/>
            <a:ext cx="4038600" cy="5431376"/>
          </a:xfrm>
        </p:spPr>
        <p:txBody>
          <a:bodyPr>
            <a:normAutofit/>
          </a:bodyPr>
          <a:lstStyle/>
          <a:p>
            <a:r>
              <a:rPr lang="hr-HR" b="1" dirty="0">
                <a:latin typeface="Arial" panose="020B0604020202020204" pitchFamily="34" charset="0"/>
                <a:cs typeface="Arial" panose="020B0604020202020204" pitchFamily="34" charset="0"/>
              </a:rPr>
              <a:t>2. POLOŽAJI DOJENJA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A5E5C-8418-6744-B728-E4101C5A3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713313"/>
            <a:ext cx="5257801" cy="5431376"/>
          </a:xfrm>
        </p:spPr>
        <p:txBody>
          <a:bodyPr anchor="ctr">
            <a:normAutofit/>
          </a:bodyPr>
          <a:lstStyle/>
          <a:p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Razmisli u kojem sve položaju rodilja može dojiti</a:t>
            </a:r>
          </a:p>
          <a:p>
            <a:pPr marL="0" indent="0">
              <a:buNone/>
            </a:pPr>
            <a:endParaRPr lang="hr-H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Klikom na poveznicu zaigraj igru i posloži odgovarajuću sliku uz odgovarajući naziv</a:t>
            </a:r>
          </a:p>
          <a:p>
            <a:pPr marL="0" indent="0">
              <a:buNone/>
            </a:pPr>
            <a:endParaRPr lang="hr-H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r-H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Sretno!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807F28E-C0F7-4D00-AA34-B0CB6B35F1D1}"/>
              </a:ext>
            </a:extLst>
          </p:cNvPr>
          <p:cNvSpPr/>
          <p:nvPr/>
        </p:nvSpPr>
        <p:spPr>
          <a:xfrm>
            <a:off x="2067339" y="5348388"/>
            <a:ext cx="8098972" cy="10615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hr-HR" sz="3600" dirty="0">
                <a:solidFill>
                  <a:srgbClr val="FFFFFF"/>
                </a:solidFill>
                <a:hlinkClick r:id="rId2"/>
              </a:rPr>
              <a:t>https://wordwall.net/play/1821/521/965</a:t>
            </a:r>
            <a:endParaRPr lang="hr-HR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950703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41B48E-9368-47FB-83A9-5B654BDDF4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b="39941"/>
          <a:stretch/>
        </p:blipFill>
        <p:spPr>
          <a:xfrm>
            <a:off x="5768642" y="-1"/>
            <a:ext cx="6423053" cy="68580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F266AD-725B-4A9D-B448-4C000F95C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AD2866-BFF5-496D-8585-F93D9BE12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483" y="3992591"/>
            <a:ext cx="4805996" cy="16445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>
                <a:solidFill>
                  <a:srgbClr val="000000"/>
                </a:solidFill>
              </a:rPr>
              <a:t>TKO ŽELI ZNATI VIŠE…</a:t>
            </a:r>
          </a:p>
        </p:txBody>
      </p:sp>
    </p:spTree>
    <p:extLst>
      <p:ext uri="{BB962C8B-B14F-4D97-AF65-F5344CB8AC3E}">
        <p14:creationId xmlns:p14="http://schemas.microsoft.com/office/powerpoint/2010/main" val="1619718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Slika na kojoj se prikazuje osoba, djetešce&#10;&#10;Opis je automatski generiran">
            <a:extLst>
              <a:ext uri="{FF2B5EF4-FFF2-40B4-BE49-F238E27FC236}">
                <a16:creationId xmlns:a16="http://schemas.microsoft.com/office/drawing/2014/main" id="{2719A166-2F9C-46C0-9DC8-64D5849B0F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14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27B02-F48F-074B-9C65-85FAF40F4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97" y="2272143"/>
            <a:ext cx="4706803" cy="378883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hr-HR" sz="16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r-HR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Koji položaj dojenja upotrijebiti u specifičnim situacijama?</a:t>
            </a:r>
          </a:p>
          <a:p>
            <a:pPr marL="0" indent="0">
              <a:buNone/>
            </a:pPr>
            <a:endParaRPr lang="hr-HR" sz="16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hr-HR" sz="1600" dirty="0">
              <a:solidFill>
                <a:srgbClr val="000000"/>
              </a:solidFill>
            </a:endParaRPr>
          </a:p>
          <a:p>
            <a:endParaRPr lang="hr-HR" sz="16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hr-HR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Kod </a:t>
            </a:r>
            <a:r>
              <a:rPr lang="hr-HR" sz="1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epiziotomije</a:t>
            </a:r>
            <a:r>
              <a:rPr lang="hr-HR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hr-HR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ležeći položaj</a:t>
            </a:r>
          </a:p>
          <a:p>
            <a:pPr marL="0" indent="0">
              <a:buNone/>
            </a:pPr>
            <a:endParaRPr lang="hr-HR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r-HR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Kod carskog reza, da beba ne pritišće trbuh:</a:t>
            </a:r>
            <a:endParaRPr lang="hr-HR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ležeći položaj, položaj nogometne lopte</a:t>
            </a:r>
          </a:p>
          <a:p>
            <a:endParaRPr lang="hr-HR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kstniOkvir 10">
            <a:extLst>
              <a:ext uri="{FF2B5EF4-FFF2-40B4-BE49-F238E27FC236}">
                <a16:creationId xmlns:a16="http://schemas.microsoft.com/office/drawing/2014/main" id="{35E84598-9487-4734-BAA9-137732B12EF6}"/>
              </a:ext>
            </a:extLst>
          </p:cNvPr>
          <p:cNvSpPr txBox="1"/>
          <p:nvPr/>
        </p:nvSpPr>
        <p:spPr>
          <a:xfrm>
            <a:off x="5797848" y="6426725"/>
            <a:ext cx="6394152" cy="685799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ctr">
              <a:spcAft>
                <a:spcPts val="600"/>
              </a:spcAft>
            </a:pPr>
            <a:r>
              <a:rPr lang="hr-HR" sz="1300" dirty="0">
                <a:solidFill>
                  <a:schemeClr val="bg1">
                    <a:lumMod val="65000"/>
                  </a:schemeClr>
                </a:solidFill>
              </a:rPr>
              <a:t>https://www.maminsvijet.hr/briga-o-djeci/bebe-i-malisani/polozaji-za-dojenje-koji-je-najbolji-polozaj-te-kako-pravilno-dojiti/</a:t>
            </a:r>
          </a:p>
        </p:txBody>
      </p:sp>
    </p:spTree>
    <p:extLst>
      <p:ext uri="{BB962C8B-B14F-4D97-AF65-F5344CB8AC3E}">
        <p14:creationId xmlns:p14="http://schemas.microsoft.com/office/powerpoint/2010/main" val="55330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Slika na kojoj se prikazuje osoba, na zatvorenom, djetešce&#10;&#10;Opis je automatski generiran">
            <a:extLst>
              <a:ext uri="{FF2B5EF4-FFF2-40B4-BE49-F238E27FC236}">
                <a16:creationId xmlns:a16="http://schemas.microsoft.com/office/drawing/2014/main" id="{F628EA65-1ED5-48FD-827D-FEE69676C4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9636" r="36180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16CCC-1C81-354E-882C-C7E8F6031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97" y="2272143"/>
            <a:ext cx="4706803" cy="378883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hr-HR" sz="14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r-HR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Kod djece male porođajne težine, prerano rođene djece i djece koja imaju problema s hvatanjem dojke (zbog bolje preglednosti):</a:t>
            </a:r>
          </a:p>
          <a:p>
            <a:pPr marL="0" indent="0">
              <a:buNone/>
            </a:pPr>
            <a:endParaRPr lang="hr-HR" sz="1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r-HR" sz="1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r-HR" sz="1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unakrsni hvat, položaj kolijevke, položaj nogometne lopte</a:t>
            </a:r>
          </a:p>
          <a:p>
            <a:pPr marL="0" indent="0">
              <a:buNone/>
            </a:pPr>
            <a:endParaRPr lang="hr-HR" sz="1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r-HR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Kod oštećenja bradavica:</a:t>
            </a:r>
            <a:endParaRPr lang="hr-HR" sz="1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mijenjati položaje, tako da djetetove desni ne pritišću mjesto oštećenja</a:t>
            </a:r>
          </a:p>
          <a:p>
            <a:endParaRPr lang="hr-HR" sz="1400">
              <a:solidFill>
                <a:srgbClr val="000000"/>
              </a:solidFill>
            </a:endParaRPr>
          </a:p>
        </p:txBody>
      </p:sp>
      <p:sp>
        <p:nvSpPr>
          <p:cNvPr id="13" name="TekstniOkvir 12">
            <a:extLst>
              <a:ext uri="{FF2B5EF4-FFF2-40B4-BE49-F238E27FC236}">
                <a16:creationId xmlns:a16="http://schemas.microsoft.com/office/drawing/2014/main" id="{A926D72F-9C09-424F-8152-6C20ACD5F1D7}"/>
              </a:ext>
            </a:extLst>
          </p:cNvPr>
          <p:cNvSpPr txBox="1"/>
          <p:nvPr/>
        </p:nvSpPr>
        <p:spPr>
          <a:xfrm>
            <a:off x="5797543" y="6589336"/>
            <a:ext cx="6394152" cy="268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algn="ctr">
              <a:spcAft>
                <a:spcPts val="600"/>
              </a:spcAft>
            </a:pPr>
            <a:r>
              <a:rPr lang="hr-HR" sz="1300" dirty="0">
                <a:solidFill>
                  <a:schemeClr val="bg1">
                    <a:lumMod val="65000"/>
                  </a:schemeClr>
                </a:solidFill>
              </a:rPr>
              <a:t>https://eljekarna24.hr/savjeti/dojenje-bebe-savjeti-72/</a:t>
            </a:r>
          </a:p>
        </p:txBody>
      </p:sp>
    </p:spTree>
    <p:extLst>
      <p:ext uri="{BB962C8B-B14F-4D97-AF65-F5344CB8AC3E}">
        <p14:creationId xmlns:p14="http://schemas.microsoft.com/office/powerpoint/2010/main" val="1660309899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Slika na kojoj se prikazuje na zatvorenom, djetešce, osoba, krevet&#10;&#10;Opis je automatski generiran">
            <a:extLst>
              <a:ext uri="{FF2B5EF4-FFF2-40B4-BE49-F238E27FC236}">
                <a16:creationId xmlns:a16="http://schemas.microsoft.com/office/drawing/2014/main" id="{2F9A4048-9D4E-4BF9-A8F9-CAA43F2D41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992" r="40735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16CCC-1C81-354E-882C-C7E8F6031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97" y="2272143"/>
            <a:ext cx="4706803" cy="378883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r-HR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Kod začepljenja kanalića i </a:t>
            </a:r>
            <a:r>
              <a:rPr lang="hr-HR" sz="2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mastitisa</a:t>
            </a:r>
            <a:r>
              <a:rPr lang="hr-HR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endParaRPr lang="hr-HR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mijenjati položaje, tako da je djetetova brada okrenuta prema mjestu začepljenja (tako bolje isprazni taj dio) položaj u kojem dijete postavite na dekicu na pod, a vi ste četveronoške nagnuti nad njim – tako gravitacija pomaže pri pražnjenju kanalića, a možete se okrenuti u bilo kojem smjeru, djetetovom bradom prema mjestu začepljenja</a:t>
            </a:r>
          </a:p>
          <a:p>
            <a:endParaRPr lang="hr-HR" sz="2000" dirty="0">
              <a:solidFill>
                <a:srgbClr val="000000"/>
              </a:solidFill>
            </a:endParaRPr>
          </a:p>
        </p:txBody>
      </p:sp>
      <p:sp>
        <p:nvSpPr>
          <p:cNvPr id="17" name="TekstniOkvir 16">
            <a:extLst>
              <a:ext uri="{FF2B5EF4-FFF2-40B4-BE49-F238E27FC236}">
                <a16:creationId xmlns:a16="http://schemas.microsoft.com/office/drawing/2014/main" id="{0D33AE6A-0CBF-4B5D-9444-DE1C6EA5A6BC}"/>
              </a:ext>
            </a:extLst>
          </p:cNvPr>
          <p:cNvSpPr txBox="1"/>
          <p:nvPr/>
        </p:nvSpPr>
        <p:spPr>
          <a:xfrm>
            <a:off x="5797543" y="6598763"/>
            <a:ext cx="6394152" cy="25923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ctr">
              <a:spcAft>
                <a:spcPts val="600"/>
              </a:spcAft>
            </a:pPr>
            <a:r>
              <a:rPr lang="hr-HR" sz="1300" dirty="0">
                <a:solidFill>
                  <a:schemeClr val="bg1">
                    <a:lumMod val="65000"/>
                  </a:schemeClr>
                </a:solidFill>
              </a:rPr>
              <a:t>https://www.roda.hr/portal/dojenje/problemi-i-poteskoce-u-dojenju/zastoj-mlijeka.html</a:t>
            </a:r>
          </a:p>
        </p:txBody>
      </p:sp>
    </p:spTree>
    <p:extLst>
      <p:ext uri="{BB962C8B-B14F-4D97-AF65-F5344CB8AC3E}">
        <p14:creationId xmlns:p14="http://schemas.microsoft.com/office/powerpoint/2010/main" val="2418004122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BEB46D96-EDDE-4E43-9487-0800DC6548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14663" r="18439" b="-2"/>
          <a:stretch/>
        </p:blipFill>
        <p:spPr>
          <a:xfrm>
            <a:off x="5797543" y="-355590"/>
            <a:ext cx="6394152" cy="68579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16CCC-1C81-354E-882C-C7E8F6031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97" y="243840"/>
            <a:ext cx="4706803" cy="581713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r-HR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Kod prejakog refleksa otpuštanja mlijeka:</a:t>
            </a:r>
            <a:endParaRPr lang="hr-HR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sjedeći položaj u kojem ste malo nagnuti unazad, tako da mlijeko ne curi prema dolje djetetu u usta, ležeći položaj, ili čak da legnete na leđa, a dijete na vama i odozgo sisa (kod jakog mlaza)</a:t>
            </a:r>
          </a:p>
          <a:p>
            <a:endParaRPr lang="hr-HR" sz="2000" dirty="0">
              <a:solidFill>
                <a:srgbClr val="000000"/>
              </a:solidFill>
            </a:endParaRPr>
          </a:p>
        </p:txBody>
      </p:sp>
      <p:sp>
        <p:nvSpPr>
          <p:cNvPr id="13" name="TekstniOkvir 12">
            <a:extLst>
              <a:ext uri="{FF2B5EF4-FFF2-40B4-BE49-F238E27FC236}">
                <a16:creationId xmlns:a16="http://schemas.microsoft.com/office/drawing/2014/main" id="{012457BE-88E7-43B2-B787-A388002B403F}"/>
              </a:ext>
            </a:extLst>
          </p:cNvPr>
          <p:cNvSpPr txBox="1"/>
          <p:nvPr/>
        </p:nvSpPr>
        <p:spPr>
          <a:xfrm>
            <a:off x="6077053" y="6280090"/>
            <a:ext cx="6096000" cy="40011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r-HR" sz="1000" dirty="0">
                <a:solidFill>
                  <a:schemeClr val="bg1">
                    <a:lumMod val="85000"/>
                  </a:schemeClr>
                </a:solidFill>
              </a:rPr>
              <a:t>https://www.maminsvijet.hr/briga-o-djeci/bebe-i-malisani/polozaji-za-dojenje-koji-je-najbolji-polozaj-te-kako-pravilno-dojiti/</a:t>
            </a:r>
          </a:p>
        </p:txBody>
      </p:sp>
    </p:spTree>
    <p:extLst>
      <p:ext uri="{BB962C8B-B14F-4D97-AF65-F5344CB8AC3E}">
        <p14:creationId xmlns:p14="http://schemas.microsoft.com/office/powerpoint/2010/main" val="3558282207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6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7E44CD7E-FCD5-42A0-AB84-7F1BDAA6F6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56" r="15918" b="774"/>
          <a:stretch/>
        </p:blipFill>
        <p:spPr>
          <a:xfrm>
            <a:off x="4741187" y="10"/>
            <a:ext cx="8668512" cy="6857990"/>
          </a:xfrm>
          <a:prstGeom prst="rect">
            <a:avLst/>
          </a:prstGeom>
        </p:spPr>
      </p:pic>
      <p:sp>
        <p:nvSpPr>
          <p:cNvPr id="34" name="Rectangle 28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16CCC-1C81-354E-882C-C7E8F6031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hr-HR" sz="1400" b="1">
                <a:latin typeface="Arial" panose="020B0604020202020204" pitchFamily="34" charset="0"/>
                <a:cs typeface="Arial" panose="020B0604020202020204" pitchFamily="34" charset="0"/>
              </a:rPr>
              <a:t>Kako rukom pridržavati dojku?</a:t>
            </a:r>
          </a:p>
          <a:p>
            <a:pPr marL="0" indent="0">
              <a:buNone/>
            </a:pPr>
            <a:endParaRPr lang="hr-HR" sz="14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1400">
                <a:latin typeface="Arial" panose="020B0604020202020204" pitchFamily="34" charset="0"/>
                <a:cs typeface="Arial" panose="020B0604020202020204" pitchFamily="34" charset="0"/>
              </a:rPr>
              <a:t>U bilo kojem položaju za dojenje trebali biste rukom pridržavati svoju dojku kako bi dijete moglo pravilno uhvatiti bradavicu i areolu</a:t>
            </a:r>
          </a:p>
          <a:p>
            <a:r>
              <a:rPr lang="hr-HR" sz="1400">
                <a:latin typeface="Arial" panose="020B0604020202020204" pitchFamily="34" charset="0"/>
                <a:cs typeface="Arial" panose="020B0604020202020204" pitchFamily="34" charset="0"/>
              </a:rPr>
              <a:t>Pripaziti da su prsti dovoljno udaljeni od areole, da ne smetaju djetetovim ustima</a:t>
            </a:r>
          </a:p>
          <a:p>
            <a:r>
              <a:rPr lang="hr-HR" sz="1400">
                <a:latin typeface="Arial" panose="020B0604020202020204" pitchFamily="34" charset="0"/>
                <a:cs typeface="Arial" panose="020B0604020202020204" pitchFamily="34" charset="0"/>
              </a:rPr>
              <a:t>Ukoliko imate velike dojke možete si pomoći tako da ih držite stavljajući smotanu pelenu ili ručnik ispod njih</a:t>
            </a:r>
          </a:p>
        </p:txBody>
      </p:sp>
      <p:sp>
        <p:nvSpPr>
          <p:cNvPr id="21" name="TekstniOkvir 20">
            <a:extLst>
              <a:ext uri="{FF2B5EF4-FFF2-40B4-BE49-F238E27FC236}">
                <a16:creationId xmlns:a16="http://schemas.microsoft.com/office/drawing/2014/main" id="{D486719C-6B4F-4714-9890-C7439F3C0D66}"/>
              </a:ext>
            </a:extLst>
          </p:cNvPr>
          <p:cNvSpPr txBox="1"/>
          <p:nvPr/>
        </p:nvSpPr>
        <p:spPr>
          <a:xfrm>
            <a:off x="4680217" y="6650990"/>
            <a:ext cx="67056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1000" dirty="0">
                <a:solidFill>
                  <a:schemeClr val="bg1">
                    <a:lumMod val="65000"/>
                  </a:schemeClr>
                </a:solidFill>
              </a:rPr>
              <a:t>https://www.roditelji.hr/beba/majcino-mlijeko-cudo-prirode/</a:t>
            </a:r>
          </a:p>
        </p:txBody>
      </p:sp>
    </p:spTree>
    <p:extLst>
      <p:ext uri="{BB962C8B-B14F-4D97-AF65-F5344CB8AC3E}">
        <p14:creationId xmlns:p14="http://schemas.microsoft.com/office/powerpoint/2010/main" val="2081930382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687AFE0E-B37D-4531-AFE8-231C8348E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16CCC-1C81-354E-882C-C7E8F6031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13625"/>
            <a:ext cx="4614759" cy="41633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1900" b="1">
                <a:latin typeface="Arial" panose="020B0604020202020204" pitchFamily="34" charset="0"/>
                <a:cs typeface="Arial" panose="020B0604020202020204" pitchFamily="34" charset="0"/>
              </a:rPr>
              <a:t>Postoji nekoliko načina na koje možete pridržavati dojku:</a:t>
            </a:r>
          </a:p>
          <a:p>
            <a:endParaRPr lang="hr-HR" sz="19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r-HR" sz="1900"/>
          </a:p>
          <a:p>
            <a:r>
              <a:rPr lang="hr-HR" sz="1900">
                <a:latin typeface="Arial" panose="020B0604020202020204" pitchFamily="34" charset="0"/>
                <a:cs typeface="Arial" panose="020B0604020202020204" pitchFamily="34" charset="0"/>
              </a:rPr>
              <a:t>C-hvat - palac je s gornje strane, a ostala četiri prsta s donje strane dojke, tako da zajedno formiraju slovo C. Ako je dojka velika ili ako su bradavica i areola veliki u odnosu na djetetova usta, možete lagano stisnuti prste da vrh dojke postane ovalan i sasvim malo zakrenuti prema gore, jer dijete mora dobro zahvatiti s donje strane.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893305-0430-432C-960F-AEA2A093CF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27" r="-1" b="-1"/>
          <a:stretch/>
        </p:blipFill>
        <p:spPr>
          <a:xfrm>
            <a:off x="6101338" y="2015168"/>
            <a:ext cx="5283866" cy="4210442"/>
          </a:xfrm>
          <a:custGeom>
            <a:avLst/>
            <a:gdLst/>
            <a:ahLst/>
            <a:cxnLst/>
            <a:rect l="l" t="t" r="r" b="b"/>
            <a:pathLst>
              <a:path w="5283866" h="4210442">
                <a:moveTo>
                  <a:pt x="839883" y="18"/>
                </a:moveTo>
                <a:cubicBezTo>
                  <a:pt x="851945" y="328"/>
                  <a:pt x="864423" y="4671"/>
                  <a:pt x="875727" y="6050"/>
                </a:cubicBezTo>
                <a:cubicBezTo>
                  <a:pt x="1125267" y="36932"/>
                  <a:pt x="1374804" y="70296"/>
                  <a:pt x="1624617" y="99799"/>
                </a:cubicBezTo>
                <a:cubicBezTo>
                  <a:pt x="1858164" y="127373"/>
                  <a:pt x="2093363" y="133714"/>
                  <a:pt x="2328012" y="148051"/>
                </a:cubicBezTo>
                <a:cubicBezTo>
                  <a:pt x="2612016" y="165424"/>
                  <a:pt x="2895470" y="189965"/>
                  <a:pt x="3177820" y="228566"/>
                </a:cubicBezTo>
                <a:cubicBezTo>
                  <a:pt x="3373866" y="255590"/>
                  <a:pt x="3571843" y="274338"/>
                  <a:pt x="3770646" y="252831"/>
                </a:cubicBezTo>
                <a:cubicBezTo>
                  <a:pt x="3780572" y="251727"/>
                  <a:pt x="3791878" y="248144"/>
                  <a:pt x="3800149" y="251727"/>
                </a:cubicBezTo>
                <a:cubicBezTo>
                  <a:pt x="3896658" y="291986"/>
                  <a:pt x="4001986" y="263033"/>
                  <a:pt x="4102076" y="288400"/>
                </a:cubicBezTo>
                <a:cubicBezTo>
                  <a:pt x="4076434" y="386286"/>
                  <a:pt x="3966416" y="378289"/>
                  <a:pt x="3904377" y="446120"/>
                </a:cubicBezTo>
                <a:cubicBezTo>
                  <a:pt x="4005570" y="473141"/>
                  <a:pt x="4096562" y="500439"/>
                  <a:pt x="4188933" y="520843"/>
                </a:cubicBezTo>
                <a:cubicBezTo>
                  <a:pt x="4286818" y="542350"/>
                  <a:pt x="4369813" y="600531"/>
                  <a:pt x="4465492" y="626449"/>
                </a:cubicBezTo>
                <a:cubicBezTo>
                  <a:pt x="4485897" y="631964"/>
                  <a:pt x="4510437" y="651264"/>
                  <a:pt x="4517606" y="670015"/>
                </a:cubicBezTo>
                <a:cubicBezTo>
                  <a:pt x="4540768" y="730677"/>
                  <a:pt x="5003171" y="900804"/>
                  <a:pt x="4948576" y="954847"/>
                </a:cubicBezTo>
                <a:cubicBezTo>
                  <a:pt x="4925966" y="977182"/>
                  <a:pt x="4896738" y="993174"/>
                  <a:pt x="4866132" y="1015233"/>
                </a:cubicBezTo>
                <a:cubicBezTo>
                  <a:pt x="4912180" y="1056869"/>
                  <a:pt x="4964017" y="1075067"/>
                  <a:pt x="5019164" y="1087474"/>
                </a:cubicBezTo>
                <a:cubicBezTo>
                  <a:pt x="5035708" y="1091335"/>
                  <a:pt x="5051977" y="1099055"/>
                  <a:pt x="5053630" y="1117806"/>
                </a:cubicBezTo>
                <a:cubicBezTo>
                  <a:pt x="5055284" y="1137382"/>
                  <a:pt x="5038464" y="1145101"/>
                  <a:pt x="5024404" y="1154202"/>
                </a:cubicBezTo>
                <a:cubicBezTo>
                  <a:pt x="5004826" y="1166885"/>
                  <a:pt x="4985800" y="1177916"/>
                  <a:pt x="4960984" y="1179569"/>
                </a:cubicBezTo>
                <a:cubicBezTo>
                  <a:pt x="4920176" y="1182051"/>
                  <a:pt x="4900600" y="1217344"/>
                  <a:pt x="4876887" y="1243814"/>
                </a:cubicBezTo>
                <a:cubicBezTo>
                  <a:pt x="4863652" y="1258705"/>
                  <a:pt x="4857034" y="1288759"/>
                  <a:pt x="4880195" y="1293998"/>
                </a:cubicBezTo>
                <a:cubicBezTo>
                  <a:pt x="4935892" y="1306682"/>
                  <a:pt x="4931480" y="1343355"/>
                  <a:pt x="4930104" y="1384991"/>
                </a:cubicBezTo>
                <a:cubicBezTo>
                  <a:pt x="4928173" y="1436553"/>
                  <a:pt x="4895360" y="1460265"/>
                  <a:pt x="4855103" y="1480119"/>
                </a:cubicBezTo>
                <a:cubicBezTo>
                  <a:pt x="4841316" y="1487011"/>
                  <a:pt x="4821740" y="1486735"/>
                  <a:pt x="4816500" y="1508242"/>
                </a:cubicBezTo>
                <a:cubicBezTo>
                  <a:pt x="4839110" y="1528648"/>
                  <a:pt x="4866684" y="1512103"/>
                  <a:pt x="4890949" y="1517893"/>
                </a:cubicBezTo>
                <a:cubicBezTo>
                  <a:pt x="4911077" y="1522581"/>
                  <a:pt x="4944441" y="1520100"/>
                  <a:pt x="4916868" y="1557599"/>
                </a:cubicBezTo>
                <a:cubicBezTo>
                  <a:pt x="4908870" y="1568352"/>
                  <a:pt x="4918245" y="1576625"/>
                  <a:pt x="4928448" y="1577453"/>
                </a:cubicBezTo>
                <a:cubicBezTo>
                  <a:pt x="5010066" y="1586000"/>
                  <a:pt x="4972566" y="1661827"/>
                  <a:pt x="4998760" y="1701809"/>
                </a:cubicBezTo>
                <a:cubicBezTo>
                  <a:pt x="5005928" y="1712836"/>
                  <a:pt x="4998208" y="1731862"/>
                  <a:pt x="4986903" y="1736550"/>
                </a:cubicBezTo>
                <a:cubicBezTo>
                  <a:pt x="4914660" y="1767432"/>
                  <a:pt x="4904735" y="1841053"/>
                  <a:pt x="4869716" y="1904472"/>
                </a:cubicBezTo>
                <a:cubicBezTo>
                  <a:pt x="4907768" y="1929562"/>
                  <a:pt x="4953264" y="1935077"/>
                  <a:pt x="4994348" y="1951346"/>
                </a:cubicBezTo>
                <a:cubicBezTo>
                  <a:pt x="5037087" y="1968441"/>
                  <a:pt x="5037087" y="1981125"/>
                  <a:pt x="5001792" y="2030756"/>
                </a:cubicBezTo>
                <a:cubicBezTo>
                  <a:pt x="5093611" y="2041511"/>
                  <a:pt x="5093611" y="2041511"/>
                  <a:pt x="5065212" y="2119543"/>
                </a:cubicBezTo>
                <a:cubicBezTo>
                  <a:pt x="5142142" y="2126712"/>
                  <a:pt x="5192876" y="2163660"/>
                  <a:pt x="5204732" y="2244450"/>
                </a:cubicBezTo>
                <a:cubicBezTo>
                  <a:pt x="5210523" y="2283604"/>
                  <a:pt x="5245265" y="2302077"/>
                  <a:pt x="5283866" y="2328272"/>
                </a:cubicBezTo>
                <a:cubicBezTo>
                  <a:pt x="5235890" y="2353641"/>
                  <a:pt x="5203354" y="2406580"/>
                  <a:pt x="5147380" y="2350606"/>
                </a:cubicBezTo>
                <a:cubicBezTo>
                  <a:pt x="5126976" y="2330203"/>
                  <a:pt x="5128904" y="2356121"/>
                  <a:pt x="5126148" y="2363566"/>
                </a:cubicBezTo>
                <a:cubicBezTo>
                  <a:pt x="5119532" y="2381764"/>
                  <a:pt x="5133316" y="2393897"/>
                  <a:pt x="5142417" y="2407682"/>
                </a:cubicBezTo>
                <a:cubicBezTo>
                  <a:pt x="5151240" y="2421470"/>
                  <a:pt x="5161718" y="2436083"/>
                  <a:pt x="5164200" y="2451526"/>
                </a:cubicBezTo>
                <a:cubicBezTo>
                  <a:pt x="5165852" y="2462279"/>
                  <a:pt x="5157858" y="2477994"/>
                  <a:pt x="5149034" y="2485992"/>
                </a:cubicBezTo>
                <a:cubicBezTo>
                  <a:pt x="5102710" y="2528178"/>
                  <a:pt x="5130284" y="2623031"/>
                  <a:pt x="5042601" y="2635164"/>
                </a:cubicBezTo>
                <a:cubicBezTo>
                  <a:pt x="5003171" y="2640677"/>
                  <a:pt x="4984146" y="2675420"/>
                  <a:pt x="4955194" y="2694445"/>
                </a:cubicBezTo>
                <a:cubicBezTo>
                  <a:pt x="4854552" y="2760897"/>
                  <a:pt x="4787272" y="2846375"/>
                  <a:pt x="4756116" y="2963836"/>
                </a:cubicBezTo>
                <a:cubicBezTo>
                  <a:pt x="4747568" y="2996372"/>
                  <a:pt x="4714754" y="3022569"/>
                  <a:pt x="4693523" y="3051244"/>
                </a:cubicBezTo>
                <a:cubicBezTo>
                  <a:pt x="4703726" y="3072199"/>
                  <a:pt x="4759424" y="3026979"/>
                  <a:pt x="4739848" y="3082125"/>
                </a:cubicBezTo>
                <a:cubicBezTo>
                  <a:pt x="4724958" y="3123486"/>
                  <a:pt x="4686906" y="3149129"/>
                  <a:pt x="4651060" y="3173670"/>
                </a:cubicBezTo>
                <a:cubicBezTo>
                  <a:pt x="4610252" y="3201518"/>
                  <a:pt x="4565032" y="3223852"/>
                  <a:pt x="4546556" y="3275413"/>
                </a:cubicBezTo>
                <a:cubicBezTo>
                  <a:pt x="4542697" y="3286444"/>
                  <a:pt x="4530288" y="3298024"/>
                  <a:pt x="4519261" y="3302437"/>
                </a:cubicBezTo>
                <a:cubicBezTo>
                  <a:pt x="3944081" y="4209875"/>
                  <a:pt x="2528194" y="4215939"/>
                  <a:pt x="2364961" y="4209597"/>
                </a:cubicBezTo>
                <a:cubicBezTo>
                  <a:pt x="2167260" y="4201602"/>
                  <a:pt x="1980313" y="4145627"/>
                  <a:pt x="1796951" y="4075867"/>
                </a:cubicBezTo>
                <a:cubicBezTo>
                  <a:pt x="1719469" y="4046365"/>
                  <a:pt x="1647505" y="4004453"/>
                  <a:pt x="1572227" y="3971917"/>
                </a:cubicBezTo>
                <a:cubicBezTo>
                  <a:pt x="1468277" y="3926971"/>
                  <a:pt x="1388040" y="3841219"/>
                  <a:pt x="1284364" y="3805097"/>
                </a:cubicBezTo>
                <a:cubicBezTo>
                  <a:pt x="1177655" y="3767873"/>
                  <a:pt x="1086388" y="3699767"/>
                  <a:pt x="976645" y="3670815"/>
                </a:cubicBezTo>
                <a:cubicBezTo>
                  <a:pt x="918742" y="3655375"/>
                  <a:pt x="862768" y="3627527"/>
                  <a:pt x="871866" y="3547839"/>
                </a:cubicBezTo>
                <a:cubicBezTo>
                  <a:pt x="874349" y="3525228"/>
                  <a:pt x="859184" y="3506755"/>
                  <a:pt x="835195" y="3513373"/>
                </a:cubicBezTo>
                <a:cubicBezTo>
                  <a:pt x="789424" y="3525780"/>
                  <a:pt x="768744" y="3492967"/>
                  <a:pt x="743375" y="3468427"/>
                </a:cubicBezTo>
                <a:cubicBezTo>
                  <a:pt x="698156" y="3424863"/>
                  <a:pt x="655142" y="3378540"/>
                  <a:pt x="583175" y="3371370"/>
                </a:cubicBezTo>
                <a:cubicBezTo>
                  <a:pt x="596961" y="3337178"/>
                  <a:pt x="620399" y="3342142"/>
                  <a:pt x="641906" y="3349311"/>
                </a:cubicBezTo>
                <a:cubicBezTo>
                  <a:pt x="698432" y="3368062"/>
                  <a:pt x="754405" y="3389293"/>
                  <a:pt x="810930" y="3408042"/>
                </a:cubicBezTo>
                <a:cubicBezTo>
                  <a:pt x="847878" y="3420175"/>
                  <a:pt x="884551" y="3437271"/>
                  <a:pt x="933908" y="3423758"/>
                </a:cubicBezTo>
                <a:cubicBezTo>
                  <a:pt x="891445" y="3354826"/>
                  <a:pt x="819202" y="3342418"/>
                  <a:pt x="760747" y="3321187"/>
                </a:cubicBezTo>
                <a:cubicBezTo>
                  <a:pt x="687678" y="3294441"/>
                  <a:pt x="644664" y="3243980"/>
                  <a:pt x="593101" y="3187731"/>
                </a:cubicBezTo>
                <a:cubicBezTo>
                  <a:pt x="646869" y="3174220"/>
                  <a:pt x="680233" y="3215581"/>
                  <a:pt x="722419" y="3213374"/>
                </a:cubicBezTo>
                <a:cubicBezTo>
                  <a:pt x="724627" y="3206207"/>
                  <a:pt x="728486" y="3195729"/>
                  <a:pt x="727934" y="3195451"/>
                </a:cubicBezTo>
                <a:cubicBezTo>
                  <a:pt x="659002" y="3164570"/>
                  <a:pt x="626741" y="3106666"/>
                  <a:pt x="615987" y="3036630"/>
                </a:cubicBezTo>
                <a:cubicBezTo>
                  <a:pt x="610473" y="3000510"/>
                  <a:pt x="585381" y="2989205"/>
                  <a:pt x="560564" y="2972660"/>
                </a:cubicBezTo>
                <a:cubicBezTo>
                  <a:pt x="473984" y="2913930"/>
                  <a:pt x="382441" y="2860713"/>
                  <a:pt x="311302" y="2779924"/>
                </a:cubicBezTo>
                <a:cubicBezTo>
                  <a:pt x="393471" y="2790677"/>
                  <a:pt x="459371" y="2843341"/>
                  <a:pt x="547882" y="2865952"/>
                </a:cubicBezTo>
                <a:cubicBezTo>
                  <a:pt x="477570" y="2777166"/>
                  <a:pt x="386577" y="2732222"/>
                  <a:pt x="303582" y="2678453"/>
                </a:cubicBezTo>
                <a:cubicBezTo>
                  <a:pt x="265806" y="2653913"/>
                  <a:pt x="230790" y="2622479"/>
                  <a:pt x="185016" y="2609244"/>
                </a:cubicBezTo>
                <a:cubicBezTo>
                  <a:pt x="168748" y="2604556"/>
                  <a:pt x="142002" y="2594630"/>
                  <a:pt x="154963" y="2568435"/>
                </a:cubicBezTo>
                <a:cubicBezTo>
                  <a:pt x="165990" y="2546654"/>
                  <a:pt x="187773" y="2553269"/>
                  <a:pt x="207627" y="2559612"/>
                </a:cubicBezTo>
                <a:cubicBezTo>
                  <a:pt x="255328" y="2575330"/>
                  <a:pt x="304685" y="2575604"/>
                  <a:pt x="369207" y="2575330"/>
                </a:cubicBezTo>
                <a:cubicBezTo>
                  <a:pt x="315163" y="2503363"/>
                  <a:pt x="216174" y="2524871"/>
                  <a:pt x="169852" y="2449319"/>
                </a:cubicBezTo>
                <a:cubicBezTo>
                  <a:pt x="227755" y="2436083"/>
                  <a:pt x="272424" y="2463381"/>
                  <a:pt x="319299" y="2468619"/>
                </a:cubicBezTo>
                <a:cubicBezTo>
                  <a:pt x="361761" y="2473307"/>
                  <a:pt x="372239" y="2460624"/>
                  <a:pt x="362313" y="2418988"/>
                </a:cubicBezTo>
                <a:cubicBezTo>
                  <a:pt x="346873" y="2354190"/>
                  <a:pt x="370034" y="2321102"/>
                  <a:pt x="431798" y="2338750"/>
                </a:cubicBezTo>
                <a:cubicBezTo>
                  <a:pt x="489149" y="2355293"/>
                  <a:pt x="495215" y="2331030"/>
                  <a:pt x="479775" y="2294082"/>
                </a:cubicBezTo>
                <a:cubicBezTo>
                  <a:pt x="457716" y="2240315"/>
                  <a:pt x="482807" y="2198678"/>
                  <a:pt x="499903" y="2153458"/>
                </a:cubicBezTo>
                <a:cubicBezTo>
                  <a:pt x="526099" y="2084525"/>
                  <a:pt x="515069" y="2050885"/>
                  <a:pt x="458544" y="1999599"/>
                </a:cubicBezTo>
                <a:cubicBezTo>
                  <a:pt x="426835" y="1970921"/>
                  <a:pt x="392645" y="1946658"/>
                  <a:pt x="346596" y="1921843"/>
                </a:cubicBezTo>
                <a:cubicBezTo>
                  <a:pt x="452753" y="1908331"/>
                  <a:pt x="341358" y="1862836"/>
                  <a:pt x="378857" y="1834435"/>
                </a:cubicBezTo>
                <a:cubicBezTo>
                  <a:pt x="453856" y="1822854"/>
                  <a:pt x="515069" y="1913294"/>
                  <a:pt x="617091" y="1887376"/>
                </a:cubicBezTo>
                <a:cubicBezTo>
                  <a:pt x="491080" y="1809066"/>
                  <a:pt x="351835" y="1783423"/>
                  <a:pt x="260568" y="1679198"/>
                </a:cubicBezTo>
                <a:cubicBezTo>
                  <a:pt x="281523" y="1655484"/>
                  <a:pt x="302479" y="1677543"/>
                  <a:pt x="320402" y="1668720"/>
                </a:cubicBezTo>
                <a:cubicBezTo>
                  <a:pt x="319850" y="1663205"/>
                  <a:pt x="321230" y="1654932"/>
                  <a:pt x="317920" y="1652452"/>
                </a:cubicBezTo>
                <a:cubicBezTo>
                  <a:pt x="249815" y="1595650"/>
                  <a:pt x="248711" y="1594273"/>
                  <a:pt x="321779" y="1552359"/>
                </a:cubicBezTo>
                <a:cubicBezTo>
                  <a:pt x="347424" y="1537746"/>
                  <a:pt x="345218" y="1524786"/>
                  <a:pt x="331707" y="1506313"/>
                </a:cubicBezTo>
                <a:cubicBezTo>
                  <a:pt x="322055" y="1493353"/>
                  <a:pt x="310475" y="1481772"/>
                  <a:pt x="315990" y="1453371"/>
                </a:cubicBezTo>
                <a:cubicBezTo>
                  <a:pt x="355971" y="1489769"/>
                  <a:pt x="549259" y="1477912"/>
                  <a:pt x="583450" y="1474052"/>
                </a:cubicBezTo>
                <a:cubicBezTo>
                  <a:pt x="621777" y="1469917"/>
                  <a:pt x="659553" y="1452269"/>
                  <a:pt x="699809" y="1461919"/>
                </a:cubicBezTo>
                <a:cubicBezTo>
                  <a:pt x="732070" y="1469641"/>
                  <a:pt x="881516" y="1544364"/>
                  <a:pt x="902750" y="1458612"/>
                </a:cubicBezTo>
                <a:cubicBezTo>
                  <a:pt x="903853" y="1454475"/>
                  <a:pt x="964237" y="1464127"/>
                  <a:pt x="996774" y="1468814"/>
                </a:cubicBezTo>
                <a:cubicBezTo>
                  <a:pt x="1025451" y="1472674"/>
                  <a:pt x="1057712" y="1489769"/>
                  <a:pt x="1077012" y="1455578"/>
                </a:cubicBezTo>
                <a:cubicBezTo>
                  <a:pt x="1088317" y="1435450"/>
                  <a:pt x="1041719" y="1396571"/>
                  <a:pt x="1000083" y="1393262"/>
                </a:cubicBezTo>
                <a:cubicBezTo>
                  <a:pt x="963961" y="1390229"/>
                  <a:pt x="926186" y="1385817"/>
                  <a:pt x="891720" y="1394089"/>
                </a:cubicBezTo>
                <a:cubicBezTo>
                  <a:pt x="849258" y="1404017"/>
                  <a:pt x="826372" y="1388024"/>
                  <a:pt x="814515" y="1353557"/>
                </a:cubicBezTo>
                <a:cubicBezTo>
                  <a:pt x="801280" y="1315506"/>
                  <a:pt x="775911" y="1297858"/>
                  <a:pt x="740895" y="1280211"/>
                </a:cubicBezTo>
                <a:cubicBezTo>
                  <a:pt x="655967" y="1237474"/>
                  <a:pt x="574352" y="1188118"/>
                  <a:pt x="481154" y="1163301"/>
                </a:cubicBezTo>
                <a:cubicBezTo>
                  <a:pt x="462679" y="1158337"/>
                  <a:pt x="442276" y="1151719"/>
                  <a:pt x="433728" y="1118909"/>
                </a:cubicBezTo>
                <a:cubicBezTo>
                  <a:pt x="686023" y="1167987"/>
                  <a:pt x="915984" y="1295929"/>
                  <a:pt x="1176276" y="1288484"/>
                </a:cubicBezTo>
                <a:cubicBezTo>
                  <a:pt x="1105137" y="1247950"/>
                  <a:pt x="1022694" y="1245745"/>
                  <a:pt x="946867" y="1217344"/>
                </a:cubicBezTo>
                <a:cubicBezTo>
                  <a:pt x="1000635" y="1196113"/>
                  <a:pt x="1051094" y="1218172"/>
                  <a:pt x="1102104" y="1230304"/>
                </a:cubicBezTo>
                <a:cubicBezTo>
                  <a:pt x="1144843" y="1240230"/>
                  <a:pt x="1183446" y="1241885"/>
                  <a:pt x="1188133" y="1182603"/>
                </a:cubicBezTo>
                <a:cubicBezTo>
                  <a:pt x="1186478" y="1178742"/>
                  <a:pt x="1186754" y="1173780"/>
                  <a:pt x="1187030" y="1169092"/>
                </a:cubicBezTo>
                <a:cubicBezTo>
                  <a:pt x="1172690" y="1144552"/>
                  <a:pt x="1150358" y="1131868"/>
                  <a:pt x="1123887" y="1124698"/>
                </a:cubicBezTo>
                <a:cubicBezTo>
                  <a:pt x="1107894" y="1120286"/>
                  <a:pt x="1086663" y="1113668"/>
                  <a:pt x="1086938" y="1096023"/>
                </a:cubicBezTo>
                <a:cubicBezTo>
                  <a:pt x="1087765" y="1030674"/>
                  <a:pt x="1036756" y="1011647"/>
                  <a:pt x="985744" y="992622"/>
                </a:cubicBezTo>
                <a:cubicBezTo>
                  <a:pt x="1014145" y="960086"/>
                  <a:pt x="1036479" y="984074"/>
                  <a:pt x="1057987" y="981594"/>
                </a:cubicBezTo>
                <a:cubicBezTo>
                  <a:pt x="1072049" y="979939"/>
                  <a:pt x="1084733" y="976906"/>
                  <a:pt x="1084733" y="960086"/>
                </a:cubicBezTo>
                <a:cubicBezTo>
                  <a:pt x="1085008" y="946023"/>
                  <a:pt x="1078390" y="930030"/>
                  <a:pt x="1064605" y="929756"/>
                </a:cubicBezTo>
                <a:cubicBezTo>
                  <a:pt x="978300" y="927273"/>
                  <a:pt x="930599" y="836833"/>
                  <a:pt x="840985" y="836558"/>
                </a:cubicBezTo>
                <a:cubicBezTo>
                  <a:pt x="787493" y="836558"/>
                  <a:pt x="868834" y="785547"/>
                  <a:pt x="823615" y="764315"/>
                </a:cubicBezTo>
                <a:cubicBezTo>
                  <a:pt x="813687" y="759628"/>
                  <a:pt x="849533" y="752460"/>
                  <a:pt x="865526" y="753562"/>
                </a:cubicBezTo>
                <a:cubicBezTo>
                  <a:pt x="881242" y="754665"/>
                  <a:pt x="895304" y="768175"/>
                  <a:pt x="914331" y="758525"/>
                </a:cubicBezTo>
                <a:cubicBezTo>
                  <a:pt x="924808" y="724059"/>
                  <a:pt x="897787" y="711375"/>
                  <a:pt x="875452" y="701724"/>
                </a:cubicBezTo>
                <a:cubicBezTo>
                  <a:pt x="823889" y="679390"/>
                  <a:pt x="773706" y="652369"/>
                  <a:pt x="717181" y="644371"/>
                </a:cubicBezTo>
                <a:cubicBezTo>
                  <a:pt x="697053" y="641614"/>
                  <a:pt x="746133" y="604666"/>
                  <a:pt x="755783" y="591707"/>
                </a:cubicBezTo>
                <a:cubicBezTo>
                  <a:pt x="528304" y="455496"/>
                  <a:pt x="254778" y="462388"/>
                  <a:pt x="0" y="352370"/>
                </a:cubicBezTo>
                <a:cubicBezTo>
                  <a:pt x="56250" y="330864"/>
                  <a:pt x="97610" y="346580"/>
                  <a:pt x="135937" y="349889"/>
                </a:cubicBezTo>
                <a:cubicBezTo>
                  <a:pt x="231615" y="358160"/>
                  <a:pt x="326193" y="375256"/>
                  <a:pt x="421595" y="385458"/>
                </a:cubicBezTo>
                <a:cubicBezTo>
                  <a:pt x="468469" y="390421"/>
                  <a:pt x="512035" y="409172"/>
                  <a:pt x="564424" y="379393"/>
                </a:cubicBezTo>
                <a:cubicBezTo>
                  <a:pt x="599443" y="359540"/>
                  <a:pt x="655418" y="381046"/>
                  <a:pt x="698432" y="398694"/>
                </a:cubicBezTo>
                <a:cubicBezTo>
                  <a:pt x="734000" y="413307"/>
                  <a:pt x="767916" y="417167"/>
                  <a:pt x="815067" y="398694"/>
                </a:cubicBezTo>
                <a:cubicBezTo>
                  <a:pt x="772328" y="387389"/>
                  <a:pt x="739515" y="377463"/>
                  <a:pt x="705876" y="370568"/>
                </a:cubicBezTo>
                <a:cubicBezTo>
                  <a:pt x="679130" y="365055"/>
                  <a:pt x="742825" y="342719"/>
                  <a:pt x="775360" y="345477"/>
                </a:cubicBezTo>
                <a:cubicBezTo>
                  <a:pt x="820857" y="349337"/>
                  <a:pt x="795214" y="335000"/>
                  <a:pt x="787493" y="315146"/>
                </a:cubicBezTo>
                <a:cubicBezTo>
                  <a:pt x="779221" y="293915"/>
                  <a:pt x="803761" y="287298"/>
                  <a:pt x="819202" y="291709"/>
                </a:cubicBezTo>
                <a:cubicBezTo>
                  <a:pt x="878484" y="309081"/>
                  <a:pt x="937491" y="278474"/>
                  <a:pt x="998705" y="303291"/>
                </a:cubicBezTo>
                <a:cubicBezTo>
                  <a:pt x="983263" y="242077"/>
                  <a:pt x="949899" y="215331"/>
                  <a:pt x="880139" y="206783"/>
                </a:cubicBezTo>
                <a:cubicBezTo>
                  <a:pt x="853944" y="203475"/>
                  <a:pt x="826647" y="208438"/>
                  <a:pt x="804037" y="190790"/>
                </a:cubicBezTo>
                <a:cubicBezTo>
                  <a:pt x="791076" y="180590"/>
                  <a:pt x="776463" y="168457"/>
                  <a:pt x="786666" y="149707"/>
                </a:cubicBezTo>
                <a:cubicBezTo>
                  <a:pt x="793834" y="136471"/>
                  <a:pt x="809276" y="136471"/>
                  <a:pt x="821960" y="140884"/>
                </a:cubicBezTo>
                <a:cubicBezTo>
                  <a:pt x="878761" y="160461"/>
                  <a:pt x="938043" y="167630"/>
                  <a:pt x="997325" y="174800"/>
                </a:cubicBezTo>
                <a:cubicBezTo>
                  <a:pt x="1006426" y="175902"/>
                  <a:pt x="1016626" y="179487"/>
                  <a:pt x="1026829" y="161287"/>
                </a:cubicBezTo>
                <a:cubicBezTo>
                  <a:pt x="915984" y="131783"/>
                  <a:pt x="810655" y="89872"/>
                  <a:pt x="696777" y="73604"/>
                </a:cubicBezTo>
                <a:cubicBezTo>
                  <a:pt x="698432" y="65884"/>
                  <a:pt x="700086" y="58164"/>
                  <a:pt x="701741" y="50444"/>
                </a:cubicBezTo>
                <a:cubicBezTo>
                  <a:pt x="790801" y="61471"/>
                  <a:pt x="879864" y="72501"/>
                  <a:pt x="992362" y="86289"/>
                </a:cubicBezTo>
                <a:cubicBezTo>
                  <a:pt x="923153" y="42446"/>
                  <a:pt x="857805" y="57060"/>
                  <a:pt x="806519" y="18183"/>
                </a:cubicBezTo>
                <a:cubicBezTo>
                  <a:pt x="816170" y="3431"/>
                  <a:pt x="827820" y="-292"/>
                  <a:pt x="839883" y="1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31438821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87AFE0E-B37D-4531-AFE8-231C8348E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16CCC-1C81-354E-882C-C7E8F6031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13625"/>
            <a:ext cx="4614759" cy="4163337"/>
          </a:xfrm>
        </p:spPr>
        <p:txBody>
          <a:bodyPr>
            <a:normAutofit/>
          </a:bodyPr>
          <a:lstStyle/>
          <a:p>
            <a:r>
              <a:rPr lang="hr-HR" sz="2000">
                <a:latin typeface="Arial" panose="020B0604020202020204" pitchFamily="34" charset="0"/>
                <a:cs typeface="Arial" panose="020B0604020202020204" pitchFamily="34" charset="0"/>
              </a:rPr>
              <a:t>U-hvat - započinje tako da majka postavi četiri prsta (osim palca) ispod dojke, ravno priljubljene, a zatim spusti lakat tako da kažiprst i ostali prsti kliznu okomito s jedne strane dojke, a palac okomito s druge strane dojke. Ovaj hvat je pogodan samo za položaj kolijevke i obrnuti položaj kolijevke, a zgodan je zbog preglednosti.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C6D3A7-7053-4CBC-A809-2218171C19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2226"/>
          <a:stretch/>
        </p:blipFill>
        <p:spPr>
          <a:xfrm>
            <a:off x="6101338" y="2015168"/>
            <a:ext cx="5283866" cy="4210442"/>
          </a:xfrm>
          <a:custGeom>
            <a:avLst/>
            <a:gdLst/>
            <a:ahLst/>
            <a:cxnLst/>
            <a:rect l="l" t="t" r="r" b="b"/>
            <a:pathLst>
              <a:path w="5283866" h="4210442">
                <a:moveTo>
                  <a:pt x="839883" y="18"/>
                </a:moveTo>
                <a:cubicBezTo>
                  <a:pt x="851945" y="328"/>
                  <a:pt x="864423" y="4671"/>
                  <a:pt x="875727" y="6050"/>
                </a:cubicBezTo>
                <a:cubicBezTo>
                  <a:pt x="1125267" y="36932"/>
                  <a:pt x="1374804" y="70296"/>
                  <a:pt x="1624617" y="99799"/>
                </a:cubicBezTo>
                <a:cubicBezTo>
                  <a:pt x="1858164" y="127373"/>
                  <a:pt x="2093363" y="133714"/>
                  <a:pt x="2328012" y="148051"/>
                </a:cubicBezTo>
                <a:cubicBezTo>
                  <a:pt x="2612016" y="165424"/>
                  <a:pt x="2895470" y="189965"/>
                  <a:pt x="3177820" y="228566"/>
                </a:cubicBezTo>
                <a:cubicBezTo>
                  <a:pt x="3373866" y="255590"/>
                  <a:pt x="3571843" y="274338"/>
                  <a:pt x="3770646" y="252831"/>
                </a:cubicBezTo>
                <a:cubicBezTo>
                  <a:pt x="3780572" y="251727"/>
                  <a:pt x="3791878" y="248144"/>
                  <a:pt x="3800149" y="251727"/>
                </a:cubicBezTo>
                <a:cubicBezTo>
                  <a:pt x="3896658" y="291986"/>
                  <a:pt x="4001986" y="263033"/>
                  <a:pt x="4102076" y="288400"/>
                </a:cubicBezTo>
                <a:cubicBezTo>
                  <a:pt x="4076434" y="386286"/>
                  <a:pt x="3966416" y="378289"/>
                  <a:pt x="3904377" y="446120"/>
                </a:cubicBezTo>
                <a:cubicBezTo>
                  <a:pt x="4005570" y="473141"/>
                  <a:pt x="4096562" y="500439"/>
                  <a:pt x="4188933" y="520843"/>
                </a:cubicBezTo>
                <a:cubicBezTo>
                  <a:pt x="4286818" y="542350"/>
                  <a:pt x="4369813" y="600531"/>
                  <a:pt x="4465492" y="626449"/>
                </a:cubicBezTo>
                <a:cubicBezTo>
                  <a:pt x="4485897" y="631964"/>
                  <a:pt x="4510437" y="651264"/>
                  <a:pt x="4517606" y="670015"/>
                </a:cubicBezTo>
                <a:cubicBezTo>
                  <a:pt x="4540768" y="730677"/>
                  <a:pt x="5003171" y="900804"/>
                  <a:pt x="4948576" y="954847"/>
                </a:cubicBezTo>
                <a:cubicBezTo>
                  <a:pt x="4925966" y="977182"/>
                  <a:pt x="4896738" y="993174"/>
                  <a:pt x="4866132" y="1015233"/>
                </a:cubicBezTo>
                <a:cubicBezTo>
                  <a:pt x="4912180" y="1056869"/>
                  <a:pt x="4964017" y="1075067"/>
                  <a:pt x="5019164" y="1087474"/>
                </a:cubicBezTo>
                <a:cubicBezTo>
                  <a:pt x="5035708" y="1091335"/>
                  <a:pt x="5051977" y="1099055"/>
                  <a:pt x="5053630" y="1117806"/>
                </a:cubicBezTo>
                <a:cubicBezTo>
                  <a:pt x="5055284" y="1137382"/>
                  <a:pt x="5038464" y="1145101"/>
                  <a:pt x="5024404" y="1154202"/>
                </a:cubicBezTo>
                <a:cubicBezTo>
                  <a:pt x="5004826" y="1166885"/>
                  <a:pt x="4985800" y="1177916"/>
                  <a:pt x="4960984" y="1179569"/>
                </a:cubicBezTo>
                <a:cubicBezTo>
                  <a:pt x="4920176" y="1182051"/>
                  <a:pt x="4900600" y="1217344"/>
                  <a:pt x="4876887" y="1243814"/>
                </a:cubicBezTo>
                <a:cubicBezTo>
                  <a:pt x="4863652" y="1258705"/>
                  <a:pt x="4857034" y="1288759"/>
                  <a:pt x="4880195" y="1293998"/>
                </a:cubicBezTo>
                <a:cubicBezTo>
                  <a:pt x="4935892" y="1306682"/>
                  <a:pt x="4931480" y="1343355"/>
                  <a:pt x="4930104" y="1384991"/>
                </a:cubicBezTo>
                <a:cubicBezTo>
                  <a:pt x="4928173" y="1436553"/>
                  <a:pt x="4895360" y="1460265"/>
                  <a:pt x="4855103" y="1480119"/>
                </a:cubicBezTo>
                <a:cubicBezTo>
                  <a:pt x="4841316" y="1487011"/>
                  <a:pt x="4821740" y="1486735"/>
                  <a:pt x="4816500" y="1508242"/>
                </a:cubicBezTo>
                <a:cubicBezTo>
                  <a:pt x="4839110" y="1528648"/>
                  <a:pt x="4866684" y="1512103"/>
                  <a:pt x="4890949" y="1517893"/>
                </a:cubicBezTo>
                <a:cubicBezTo>
                  <a:pt x="4911077" y="1522581"/>
                  <a:pt x="4944441" y="1520100"/>
                  <a:pt x="4916868" y="1557599"/>
                </a:cubicBezTo>
                <a:cubicBezTo>
                  <a:pt x="4908870" y="1568352"/>
                  <a:pt x="4918245" y="1576625"/>
                  <a:pt x="4928448" y="1577453"/>
                </a:cubicBezTo>
                <a:cubicBezTo>
                  <a:pt x="5010066" y="1586000"/>
                  <a:pt x="4972566" y="1661827"/>
                  <a:pt x="4998760" y="1701809"/>
                </a:cubicBezTo>
                <a:cubicBezTo>
                  <a:pt x="5005928" y="1712836"/>
                  <a:pt x="4998208" y="1731862"/>
                  <a:pt x="4986903" y="1736550"/>
                </a:cubicBezTo>
                <a:cubicBezTo>
                  <a:pt x="4914660" y="1767432"/>
                  <a:pt x="4904735" y="1841053"/>
                  <a:pt x="4869716" y="1904472"/>
                </a:cubicBezTo>
                <a:cubicBezTo>
                  <a:pt x="4907768" y="1929562"/>
                  <a:pt x="4953264" y="1935077"/>
                  <a:pt x="4994348" y="1951346"/>
                </a:cubicBezTo>
                <a:cubicBezTo>
                  <a:pt x="5037087" y="1968441"/>
                  <a:pt x="5037087" y="1981125"/>
                  <a:pt x="5001792" y="2030756"/>
                </a:cubicBezTo>
                <a:cubicBezTo>
                  <a:pt x="5093611" y="2041511"/>
                  <a:pt x="5093611" y="2041511"/>
                  <a:pt x="5065212" y="2119543"/>
                </a:cubicBezTo>
                <a:cubicBezTo>
                  <a:pt x="5142142" y="2126712"/>
                  <a:pt x="5192876" y="2163660"/>
                  <a:pt x="5204732" y="2244450"/>
                </a:cubicBezTo>
                <a:cubicBezTo>
                  <a:pt x="5210523" y="2283604"/>
                  <a:pt x="5245265" y="2302077"/>
                  <a:pt x="5283866" y="2328272"/>
                </a:cubicBezTo>
                <a:cubicBezTo>
                  <a:pt x="5235890" y="2353641"/>
                  <a:pt x="5203354" y="2406580"/>
                  <a:pt x="5147380" y="2350606"/>
                </a:cubicBezTo>
                <a:cubicBezTo>
                  <a:pt x="5126976" y="2330203"/>
                  <a:pt x="5128904" y="2356121"/>
                  <a:pt x="5126148" y="2363566"/>
                </a:cubicBezTo>
                <a:cubicBezTo>
                  <a:pt x="5119532" y="2381764"/>
                  <a:pt x="5133316" y="2393897"/>
                  <a:pt x="5142417" y="2407682"/>
                </a:cubicBezTo>
                <a:cubicBezTo>
                  <a:pt x="5151240" y="2421470"/>
                  <a:pt x="5161718" y="2436083"/>
                  <a:pt x="5164200" y="2451526"/>
                </a:cubicBezTo>
                <a:cubicBezTo>
                  <a:pt x="5165852" y="2462279"/>
                  <a:pt x="5157858" y="2477994"/>
                  <a:pt x="5149034" y="2485992"/>
                </a:cubicBezTo>
                <a:cubicBezTo>
                  <a:pt x="5102710" y="2528178"/>
                  <a:pt x="5130284" y="2623031"/>
                  <a:pt x="5042601" y="2635164"/>
                </a:cubicBezTo>
                <a:cubicBezTo>
                  <a:pt x="5003171" y="2640677"/>
                  <a:pt x="4984146" y="2675420"/>
                  <a:pt x="4955194" y="2694445"/>
                </a:cubicBezTo>
                <a:cubicBezTo>
                  <a:pt x="4854552" y="2760897"/>
                  <a:pt x="4787272" y="2846375"/>
                  <a:pt x="4756116" y="2963836"/>
                </a:cubicBezTo>
                <a:cubicBezTo>
                  <a:pt x="4747568" y="2996372"/>
                  <a:pt x="4714754" y="3022569"/>
                  <a:pt x="4693523" y="3051244"/>
                </a:cubicBezTo>
                <a:cubicBezTo>
                  <a:pt x="4703726" y="3072199"/>
                  <a:pt x="4759424" y="3026979"/>
                  <a:pt x="4739848" y="3082125"/>
                </a:cubicBezTo>
                <a:cubicBezTo>
                  <a:pt x="4724958" y="3123486"/>
                  <a:pt x="4686906" y="3149129"/>
                  <a:pt x="4651060" y="3173670"/>
                </a:cubicBezTo>
                <a:cubicBezTo>
                  <a:pt x="4610252" y="3201518"/>
                  <a:pt x="4565032" y="3223852"/>
                  <a:pt x="4546556" y="3275413"/>
                </a:cubicBezTo>
                <a:cubicBezTo>
                  <a:pt x="4542697" y="3286444"/>
                  <a:pt x="4530288" y="3298024"/>
                  <a:pt x="4519261" y="3302437"/>
                </a:cubicBezTo>
                <a:cubicBezTo>
                  <a:pt x="3944081" y="4209875"/>
                  <a:pt x="2528194" y="4215939"/>
                  <a:pt x="2364961" y="4209597"/>
                </a:cubicBezTo>
                <a:cubicBezTo>
                  <a:pt x="2167260" y="4201602"/>
                  <a:pt x="1980313" y="4145627"/>
                  <a:pt x="1796951" y="4075867"/>
                </a:cubicBezTo>
                <a:cubicBezTo>
                  <a:pt x="1719469" y="4046365"/>
                  <a:pt x="1647505" y="4004453"/>
                  <a:pt x="1572227" y="3971917"/>
                </a:cubicBezTo>
                <a:cubicBezTo>
                  <a:pt x="1468277" y="3926971"/>
                  <a:pt x="1388040" y="3841219"/>
                  <a:pt x="1284364" y="3805097"/>
                </a:cubicBezTo>
                <a:cubicBezTo>
                  <a:pt x="1177655" y="3767873"/>
                  <a:pt x="1086388" y="3699767"/>
                  <a:pt x="976645" y="3670815"/>
                </a:cubicBezTo>
                <a:cubicBezTo>
                  <a:pt x="918742" y="3655375"/>
                  <a:pt x="862768" y="3627527"/>
                  <a:pt x="871866" y="3547839"/>
                </a:cubicBezTo>
                <a:cubicBezTo>
                  <a:pt x="874349" y="3525228"/>
                  <a:pt x="859184" y="3506755"/>
                  <a:pt x="835195" y="3513373"/>
                </a:cubicBezTo>
                <a:cubicBezTo>
                  <a:pt x="789424" y="3525780"/>
                  <a:pt x="768744" y="3492967"/>
                  <a:pt x="743375" y="3468427"/>
                </a:cubicBezTo>
                <a:cubicBezTo>
                  <a:pt x="698156" y="3424863"/>
                  <a:pt x="655142" y="3378540"/>
                  <a:pt x="583175" y="3371370"/>
                </a:cubicBezTo>
                <a:cubicBezTo>
                  <a:pt x="596961" y="3337178"/>
                  <a:pt x="620399" y="3342142"/>
                  <a:pt x="641906" y="3349311"/>
                </a:cubicBezTo>
                <a:cubicBezTo>
                  <a:pt x="698432" y="3368062"/>
                  <a:pt x="754405" y="3389293"/>
                  <a:pt x="810930" y="3408042"/>
                </a:cubicBezTo>
                <a:cubicBezTo>
                  <a:pt x="847878" y="3420175"/>
                  <a:pt x="884551" y="3437271"/>
                  <a:pt x="933908" y="3423758"/>
                </a:cubicBezTo>
                <a:cubicBezTo>
                  <a:pt x="891445" y="3354826"/>
                  <a:pt x="819202" y="3342418"/>
                  <a:pt x="760747" y="3321187"/>
                </a:cubicBezTo>
                <a:cubicBezTo>
                  <a:pt x="687678" y="3294441"/>
                  <a:pt x="644664" y="3243980"/>
                  <a:pt x="593101" y="3187731"/>
                </a:cubicBezTo>
                <a:cubicBezTo>
                  <a:pt x="646869" y="3174220"/>
                  <a:pt x="680233" y="3215581"/>
                  <a:pt x="722419" y="3213374"/>
                </a:cubicBezTo>
                <a:cubicBezTo>
                  <a:pt x="724627" y="3206207"/>
                  <a:pt x="728486" y="3195729"/>
                  <a:pt x="727934" y="3195451"/>
                </a:cubicBezTo>
                <a:cubicBezTo>
                  <a:pt x="659002" y="3164570"/>
                  <a:pt x="626741" y="3106666"/>
                  <a:pt x="615987" y="3036630"/>
                </a:cubicBezTo>
                <a:cubicBezTo>
                  <a:pt x="610473" y="3000510"/>
                  <a:pt x="585381" y="2989205"/>
                  <a:pt x="560564" y="2972660"/>
                </a:cubicBezTo>
                <a:cubicBezTo>
                  <a:pt x="473984" y="2913930"/>
                  <a:pt x="382441" y="2860713"/>
                  <a:pt x="311302" y="2779924"/>
                </a:cubicBezTo>
                <a:cubicBezTo>
                  <a:pt x="393471" y="2790677"/>
                  <a:pt x="459371" y="2843341"/>
                  <a:pt x="547882" y="2865952"/>
                </a:cubicBezTo>
                <a:cubicBezTo>
                  <a:pt x="477570" y="2777166"/>
                  <a:pt x="386577" y="2732222"/>
                  <a:pt x="303582" y="2678453"/>
                </a:cubicBezTo>
                <a:cubicBezTo>
                  <a:pt x="265806" y="2653913"/>
                  <a:pt x="230790" y="2622479"/>
                  <a:pt x="185016" y="2609244"/>
                </a:cubicBezTo>
                <a:cubicBezTo>
                  <a:pt x="168748" y="2604556"/>
                  <a:pt x="142002" y="2594630"/>
                  <a:pt x="154963" y="2568435"/>
                </a:cubicBezTo>
                <a:cubicBezTo>
                  <a:pt x="165990" y="2546654"/>
                  <a:pt x="187773" y="2553269"/>
                  <a:pt x="207627" y="2559612"/>
                </a:cubicBezTo>
                <a:cubicBezTo>
                  <a:pt x="255328" y="2575330"/>
                  <a:pt x="304685" y="2575604"/>
                  <a:pt x="369207" y="2575330"/>
                </a:cubicBezTo>
                <a:cubicBezTo>
                  <a:pt x="315163" y="2503363"/>
                  <a:pt x="216174" y="2524871"/>
                  <a:pt x="169852" y="2449319"/>
                </a:cubicBezTo>
                <a:cubicBezTo>
                  <a:pt x="227755" y="2436083"/>
                  <a:pt x="272424" y="2463381"/>
                  <a:pt x="319299" y="2468619"/>
                </a:cubicBezTo>
                <a:cubicBezTo>
                  <a:pt x="361761" y="2473307"/>
                  <a:pt x="372239" y="2460624"/>
                  <a:pt x="362313" y="2418988"/>
                </a:cubicBezTo>
                <a:cubicBezTo>
                  <a:pt x="346873" y="2354190"/>
                  <a:pt x="370034" y="2321102"/>
                  <a:pt x="431798" y="2338750"/>
                </a:cubicBezTo>
                <a:cubicBezTo>
                  <a:pt x="489149" y="2355293"/>
                  <a:pt x="495215" y="2331030"/>
                  <a:pt x="479775" y="2294082"/>
                </a:cubicBezTo>
                <a:cubicBezTo>
                  <a:pt x="457716" y="2240315"/>
                  <a:pt x="482807" y="2198678"/>
                  <a:pt x="499903" y="2153458"/>
                </a:cubicBezTo>
                <a:cubicBezTo>
                  <a:pt x="526099" y="2084525"/>
                  <a:pt x="515069" y="2050885"/>
                  <a:pt x="458544" y="1999599"/>
                </a:cubicBezTo>
                <a:cubicBezTo>
                  <a:pt x="426835" y="1970921"/>
                  <a:pt x="392645" y="1946658"/>
                  <a:pt x="346596" y="1921843"/>
                </a:cubicBezTo>
                <a:cubicBezTo>
                  <a:pt x="452753" y="1908331"/>
                  <a:pt x="341358" y="1862836"/>
                  <a:pt x="378857" y="1834435"/>
                </a:cubicBezTo>
                <a:cubicBezTo>
                  <a:pt x="453856" y="1822854"/>
                  <a:pt x="515069" y="1913294"/>
                  <a:pt x="617091" y="1887376"/>
                </a:cubicBezTo>
                <a:cubicBezTo>
                  <a:pt x="491080" y="1809066"/>
                  <a:pt x="351835" y="1783423"/>
                  <a:pt x="260568" y="1679198"/>
                </a:cubicBezTo>
                <a:cubicBezTo>
                  <a:pt x="281523" y="1655484"/>
                  <a:pt x="302479" y="1677543"/>
                  <a:pt x="320402" y="1668720"/>
                </a:cubicBezTo>
                <a:cubicBezTo>
                  <a:pt x="319850" y="1663205"/>
                  <a:pt x="321230" y="1654932"/>
                  <a:pt x="317920" y="1652452"/>
                </a:cubicBezTo>
                <a:cubicBezTo>
                  <a:pt x="249815" y="1595650"/>
                  <a:pt x="248711" y="1594273"/>
                  <a:pt x="321779" y="1552359"/>
                </a:cubicBezTo>
                <a:cubicBezTo>
                  <a:pt x="347424" y="1537746"/>
                  <a:pt x="345218" y="1524786"/>
                  <a:pt x="331707" y="1506313"/>
                </a:cubicBezTo>
                <a:cubicBezTo>
                  <a:pt x="322055" y="1493353"/>
                  <a:pt x="310475" y="1481772"/>
                  <a:pt x="315990" y="1453371"/>
                </a:cubicBezTo>
                <a:cubicBezTo>
                  <a:pt x="355971" y="1489769"/>
                  <a:pt x="549259" y="1477912"/>
                  <a:pt x="583450" y="1474052"/>
                </a:cubicBezTo>
                <a:cubicBezTo>
                  <a:pt x="621777" y="1469917"/>
                  <a:pt x="659553" y="1452269"/>
                  <a:pt x="699809" y="1461919"/>
                </a:cubicBezTo>
                <a:cubicBezTo>
                  <a:pt x="732070" y="1469641"/>
                  <a:pt x="881516" y="1544364"/>
                  <a:pt x="902750" y="1458612"/>
                </a:cubicBezTo>
                <a:cubicBezTo>
                  <a:pt x="903853" y="1454475"/>
                  <a:pt x="964237" y="1464127"/>
                  <a:pt x="996774" y="1468814"/>
                </a:cubicBezTo>
                <a:cubicBezTo>
                  <a:pt x="1025451" y="1472674"/>
                  <a:pt x="1057712" y="1489769"/>
                  <a:pt x="1077012" y="1455578"/>
                </a:cubicBezTo>
                <a:cubicBezTo>
                  <a:pt x="1088317" y="1435450"/>
                  <a:pt x="1041719" y="1396571"/>
                  <a:pt x="1000083" y="1393262"/>
                </a:cubicBezTo>
                <a:cubicBezTo>
                  <a:pt x="963961" y="1390229"/>
                  <a:pt x="926186" y="1385817"/>
                  <a:pt x="891720" y="1394089"/>
                </a:cubicBezTo>
                <a:cubicBezTo>
                  <a:pt x="849258" y="1404017"/>
                  <a:pt x="826372" y="1388024"/>
                  <a:pt x="814515" y="1353557"/>
                </a:cubicBezTo>
                <a:cubicBezTo>
                  <a:pt x="801280" y="1315506"/>
                  <a:pt x="775911" y="1297858"/>
                  <a:pt x="740895" y="1280211"/>
                </a:cubicBezTo>
                <a:cubicBezTo>
                  <a:pt x="655967" y="1237474"/>
                  <a:pt x="574352" y="1188118"/>
                  <a:pt x="481154" y="1163301"/>
                </a:cubicBezTo>
                <a:cubicBezTo>
                  <a:pt x="462679" y="1158337"/>
                  <a:pt x="442276" y="1151719"/>
                  <a:pt x="433728" y="1118909"/>
                </a:cubicBezTo>
                <a:cubicBezTo>
                  <a:pt x="686023" y="1167987"/>
                  <a:pt x="915984" y="1295929"/>
                  <a:pt x="1176276" y="1288484"/>
                </a:cubicBezTo>
                <a:cubicBezTo>
                  <a:pt x="1105137" y="1247950"/>
                  <a:pt x="1022694" y="1245745"/>
                  <a:pt x="946867" y="1217344"/>
                </a:cubicBezTo>
                <a:cubicBezTo>
                  <a:pt x="1000635" y="1196113"/>
                  <a:pt x="1051094" y="1218172"/>
                  <a:pt x="1102104" y="1230304"/>
                </a:cubicBezTo>
                <a:cubicBezTo>
                  <a:pt x="1144843" y="1240230"/>
                  <a:pt x="1183446" y="1241885"/>
                  <a:pt x="1188133" y="1182603"/>
                </a:cubicBezTo>
                <a:cubicBezTo>
                  <a:pt x="1186478" y="1178742"/>
                  <a:pt x="1186754" y="1173780"/>
                  <a:pt x="1187030" y="1169092"/>
                </a:cubicBezTo>
                <a:cubicBezTo>
                  <a:pt x="1172690" y="1144552"/>
                  <a:pt x="1150358" y="1131868"/>
                  <a:pt x="1123887" y="1124698"/>
                </a:cubicBezTo>
                <a:cubicBezTo>
                  <a:pt x="1107894" y="1120286"/>
                  <a:pt x="1086663" y="1113668"/>
                  <a:pt x="1086938" y="1096023"/>
                </a:cubicBezTo>
                <a:cubicBezTo>
                  <a:pt x="1087765" y="1030674"/>
                  <a:pt x="1036756" y="1011647"/>
                  <a:pt x="985744" y="992622"/>
                </a:cubicBezTo>
                <a:cubicBezTo>
                  <a:pt x="1014145" y="960086"/>
                  <a:pt x="1036479" y="984074"/>
                  <a:pt x="1057987" y="981594"/>
                </a:cubicBezTo>
                <a:cubicBezTo>
                  <a:pt x="1072049" y="979939"/>
                  <a:pt x="1084733" y="976906"/>
                  <a:pt x="1084733" y="960086"/>
                </a:cubicBezTo>
                <a:cubicBezTo>
                  <a:pt x="1085008" y="946023"/>
                  <a:pt x="1078390" y="930030"/>
                  <a:pt x="1064605" y="929756"/>
                </a:cubicBezTo>
                <a:cubicBezTo>
                  <a:pt x="978300" y="927273"/>
                  <a:pt x="930599" y="836833"/>
                  <a:pt x="840985" y="836558"/>
                </a:cubicBezTo>
                <a:cubicBezTo>
                  <a:pt x="787493" y="836558"/>
                  <a:pt x="868834" y="785547"/>
                  <a:pt x="823615" y="764315"/>
                </a:cubicBezTo>
                <a:cubicBezTo>
                  <a:pt x="813687" y="759628"/>
                  <a:pt x="849533" y="752460"/>
                  <a:pt x="865526" y="753562"/>
                </a:cubicBezTo>
                <a:cubicBezTo>
                  <a:pt x="881242" y="754665"/>
                  <a:pt x="895304" y="768175"/>
                  <a:pt x="914331" y="758525"/>
                </a:cubicBezTo>
                <a:cubicBezTo>
                  <a:pt x="924808" y="724059"/>
                  <a:pt x="897787" y="711375"/>
                  <a:pt x="875452" y="701724"/>
                </a:cubicBezTo>
                <a:cubicBezTo>
                  <a:pt x="823889" y="679390"/>
                  <a:pt x="773706" y="652369"/>
                  <a:pt x="717181" y="644371"/>
                </a:cubicBezTo>
                <a:cubicBezTo>
                  <a:pt x="697053" y="641614"/>
                  <a:pt x="746133" y="604666"/>
                  <a:pt x="755783" y="591707"/>
                </a:cubicBezTo>
                <a:cubicBezTo>
                  <a:pt x="528304" y="455496"/>
                  <a:pt x="254778" y="462388"/>
                  <a:pt x="0" y="352370"/>
                </a:cubicBezTo>
                <a:cubicBezTo>
                  <a:pt x="56250" y="330864"/>
                  <a:pt x="97610" y="346580"/>
                  <a:pt x="135937" y="349889"/>
                </a:cubicBezTo>
                <a:cubicBezTo>
                  <a:pt x="231615" y="358160"/>
                  <a:pt x="326193" y="375256"/>
                  <a:pt x="421595" y="385458"/>
                </a:cubicBezTo>
                <a:cubicBezTo>
                  <a:pt x="468469" y="390421"/>
                  <a:pt x="512035" y="409172"/>
                  <a:pt x="564424" y="379393"/>
                </a:cubicBezTo>
                <a:cubicBezTo>
                  <a:pt x="599443" y="359540"/>
                  <a:pt x="655418" y="381046"/>
                  <a:pt x="698432" y="398694"/>
                </a:cubicBezTo>
                <a:cubicBezTo>
                  <a:pt x="734000" y="413307"/>
                  <a:pt x="767916" y="417167"/>
                  <a:pt x="815067" y="398694"/>
                </a:cubicBezTo>
                <a:cubicBezTo>
                  <a:pt x="772328" y="387389"/>
                  <a:pt x="739515" y="377463"/>
                  <a:pt x="705876" y="370568"/>
                </a:cubicBezTo>
                <a:cubicBezTo>
                  <a:pt x="679130" y="365055"/>
                  <a:pt x="742825" y="342719"/>
                  <a:pt x="775360" y="345477"/>
                </a:cubicBezTo>
                <a:cubicBezTo>
                  <a:pt x="820857" y="349337"/>
                  <a:pt x="795214" y="335000"/>
                  <a:pt x="787493" y="315146"/>
                </a:cubicBezTo>
                <a:cubicBezTo>
                  <a:pt x="779221" y="293915"/>
                  <a:pt x="803761" y="287298"/>
                  <a:pt x="819202" y="291709"/>
                </a:cubicBezTo>
                <a:cubicBezTo>
                  <a:pt x="878484" y="309081"/>
                  <a:pt x="937491" y="278474"/>
                  <a:pt x="998705" y="303291"/>
                </a:cubicBezTo>
                <a:cubicBezTo>
                  <a:pt x="983263" y="242077"/>
                  <a:pt x="949899" y="215331"/>
                  <a:pt x="880139" y="206783"/>
                </a:cubicBezTo>
                <a:cubicBezTo>
                  <a:pt x="853944" y="203475"/>
                  <a:pt x="826647" y="208438"/>
                  <a:pt x="804037" y="190790"/>
                </a:cubicBezTo>
                <a:cubicBezTo>
                  <a:pt x="791076" y="180590"/>
                  <a:pt x="776463" y="168457"/>
                  <a:pt x="786666" y="149707"/>
                </a:cubicBezTo>
                <a:cubicBezTo>
                  <a:pt x="793834" y="136471"/>
                  <a:pt x="809276" y="136471"/>
                  <a:pt x="821960" y="140884"/>
                </a:cubicBezTo>
                <a:cubicBezTo>
                  <a:pt x="878761" y="160461"/>
                  <a:pt x="938043" y="167630"/>
                  <a:pt x="997325" y="174800"/>
                </a:cubicBezTo>
                <a:cubicBezTo>
                  <a:pt x="1006426" y="175902"/>
                  <a:pt x="1016626" y="179487"/>
                  <a:pt x="1026829" y="161287"/>
                </a:cubicBezTo>
                <a:cubicBezTo>
                  <a:pt x="915984" y="131783"/>
                  <a:pt x="810655" y="89872"/>
                  <a:pt x="696777" y="73604"/>
                </a:cubicBezTo>
                <a:cubicBezTo>
                  <a:pt x="698432" y="65884"/>
                  <a:pt x="700086" y="58164"/>
                  <a:pt x="701741" y="50444"/>
                </a:cubicBezTo>
                <a:cubicBezTo>
                  <a:pt x="790801" y="61471"/>
                  <a:pt x="879864" y="72501"/>
                  <a:pt x="992362" y="86289"/>
                </a:cubicBezTo>
                <a:cubicBezTo>
                  <a:pt x="923153" y="42446"/>
                  <a:pt x="857805" y="57060"/>
                  <a:pt x="806519" y="18183"/>
                </a:cubicBezTo>
                <a:cubicBezTo>
                  <a:pt x="816170" y="3431"/>
                  <a:pt x="827820" y="-292"/>
                  <a:pt x="839883" y="1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41135508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A8E21CE1-3294-4775-8241-95EB12FC0C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930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25398348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AA46F-16C1-F14A-B0DE-EF1AA9E2B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99" y="341042"/>
            <a:ext cx="5908917" cy="378883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r-HR" sz="5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HVALA VAM NA POZORNOSTI!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F345BE-30A0-8D49-97C3-55B530CE0C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5" r="12677" b="3"/>
          <a:stretch/>
        </p:blipFill>
        <p:spPr>
          <a:xfrm>
            <a:off x="6893318" y="770037"/>
            <a:ext cx="5298683" cy="6097438"/>
          </a:xfrm>
          <a:custGeom>
            <a:avLst/>
            <a:gdLst/>
            <a:ahLst/>
            <a:cxnLst/>
            <a:rect l="l" t="t" r="r" b="b"/>
            <a:pathLst>
              <a:path w="5298683" h="6097438">
                <a:moveTo>
                  <a:pt x="3120528" y="0"/>
                </a:moveTo>
                <a:cubicBezTo>
                  <a:pt x="3874524" y="0"/>
                  <a:pt x="4566062" y="267415"/>
                  <a:pt x="5105473" y="712577"/>
                </a:cubicBezTo>
                <a:lnTo>
                  <a:pt x="5298683" y="888178"/>
                </a:lnTo>
                <a:lnTo>
                  <a:pt x="5298683" y="5352876"/>
                </a:lnTo>
                <a:lnTo>
                  <a:pt x="5105473" y="5528477"/>
                </a:lnTo>
                <a:cubicBezTo>
                  <a:pt x="4874296" y="5719261"/>
                  <a:pt x="4615179" y="5877397"/>
                  <a:pt x="4335177" y="5995828"/>
                </a:cubicBezTo>
                <a:lnTo>
                  <a:pt x="4057556" y="6097438"/>
                </a:lnTo>
                <a:lnTo>
                  <a:pt x="2183499" y="6097438"/>
                </a:lnTo>
                <a:lnTo>
                  <a:pt x="1905878" y="5995828"/>
                </a:lnTo>
                <a:cubicBezTo>
                  <a:pt x="785873" y="5522106"/>
                  <a:pt x="0" y="4413092"/>
                  <a:pt x="0" y="3120527"/>
                </a:cubicBezTo>
                <a:cubicBezTo>
                  <a:pt x="0" y="1397108"/>
                  <a:pt x="1397108" y="0"/>
                  <a:pt x="312052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625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921</TotalTime>
  <Words>574</Words>
  <Application>Microsoft Office PowerPoint</Application>
  <PresentationFormat>Široki zaslon</PresentationFormat>
  <Paragraphs>64</Paragraphs>
  <Slides>19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Tema sustava Office</vt:lpstr>
      <vt:lpstr>Projektna aktivnost za Međunarodni dan primalja 5.svibnja 2021.</vt:lpstr>
      <vt:lpstr> UVOD</vt:lpstr>
      <vt:lpstr>PowerPoint prezentacija</vt:lpstr>
      <vt:lpstr>PROJEKTNE AKTIVNOSTI</vt:lpstr>
      <vt:lpstr>PowerPoint prezentacija</vt:lpstr>
      <vt:lpstr>1. PRIPREMANJE TORBE ZA POROD</vt:lpstr>
      <vt:lpstr>PowerPoint prezentacija</vt:lpstr>
      <vt:lpstr>PowerPoint prezentacija</vt:lpstr>
      <vt:lpstr>2. POLOŽAJI DOJENJA</vt:lpstr>
      <vt:lpstr>TKO ŽELI ZNATI VIŠE…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Projektna aktivnost za Međunarodni dan primalja 5.svibnja 2020.</dc:title>
  <dc:creator>Barbara Kecman</dc:creator>
  <cp:lastModifiedBy>Korisnik</cp:lastModifiedBy>
  <cp:revision>36</cp:revision>
  <dcterms:created xsi:type="dcterms:W3CDTF">2020-04-21T18:27:37Z</dcterms:created>
  <dcterms:modified xsi:type="dcterms:W3CDTF">2021-05-04T15:58:42Z</dcterms:modified>
</cp:coreProperties>
</file>