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68" r:id="rId2"/>
    <p:sldId id="257" r:id="rId3"/>
    <p:sldId id="258" r:id="rId4"/>
    <p:sldId id="267" r:id="rId5"/>
    <p:sldId id="261" r:id="rId6"/>
    <p:sldId id="262" r:id="rId7"/>
    <p:sldId id="263" r:id="rId8"/>
    <p:sldId id="264" r:id="rId9"/>
    <p:sldId id="265" r:id="rId10"/>
    <p:sldId id="269" r:id="rId11"/>
    <p:sldId id="273" r:id="rId12"/>
    <p:sldId id="270" r:id="rId13"/>
    <p:sldId id="271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B2E116-475B-46FF-AEF9-6D48B7005D23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41ED0CA-4E93-49FC-82A4-62568452E04E}">
      <dgm:prSet/>
      <dgm:spPr/>
      <dgm:t>
        <a:bodyPr/>
        <a:lstStyle/>
        <a:p>
          <a:r>
            <a:rPr lang="hr-HR" dirty="0"/>
            <a:t>Učenici uče kako konkretnim aktivnostima mogu sudjelovati/djelovati u podizanju kvalitete života u zajednici u kojoj žive, </a:t>
          </a:r>
          <a:endParaRPr lang="en-US" dirty="0"/>
        </a:p>
      </dgm:t>
    </dgm:pt>
    <dgm:pt modelId="{B3EA2436-1DF0-4F1D-A223-EF69015CE221}" type="parTrans" cxnId="{9D4F328E-56FB-43E9-A826-64014EE036D0}">
      <dgm:prSet/>
      <dgm:spPr/>
      <dgm:t>
        <a:bodyPr/>
        <a:lstStyle/>
        <a:p>
          <a:endParaRPr lang="en-US"/>
        </a:p>
      </dgm:t>
    </dgm:pt>
    <dgm:pt modelId="{B5B0058D-B58D-4C1A-93CE-58636D800058}" type="sibTrans" cxnId="{9D4F328E-56FB-43E9-A826-64014EE036D0}">
      <dgm:prSet/>
      <dgm:spPr/>
      <dgm:t>
        <a:bodyPr/>
        <a:lstStyle/>
        <a:p>
          <a:endParaRPr lang="en-US"/>
        </a:p>
      </dgm:t>
    </dgm:pt>
    <dgm:pt modelId="{CCF38FFB-03E1-4CDE-B68D-44A0D84B0B84}">
      <dgm:prSet/>
      <dgm:spPr/>
      <dgm:t>
        <a:bodyPr/>
        <a:lstStyle/>
        <a:p>
          <a:r>
            <a:rPr lang="hr-HR" dirty="0"/>
            <a:t>Osnaživanje učenika koji su žrtve nasilja da prijave nasilnika, ciljanim radionicama poticati i osnažiti </a:t>
          </a:r>
          <a:r>
            <a:rPr lang="hr-HR" dirty="0" err="1"/>
            <a:t>međuvršnjačku</a:t>
          </a:r>
          <a:r>
            <a:rPr lang="hr-HR" dirty="0"/>
            <a:t> pomoć i podršku, </a:t>
          </a:r>
          <a:endParaRPr lang="en-US" dirty="0"/>
        </a:p>
      </dgm:t>
    </dgm:pt>
    <dgm:pt modelId="{EB548026-4A85-41DA-9F1C-53CCE40224C8}" type="parTrans" cxnId="{A50947F5-0D15-4935-80A1-6CB4ADCA6970}">
      <dgm:prSet/>
      <dgm:spPr/>
      <dgm:t>
        <a:bodyPr/>
        <a:lstStyle/>
        <a:p>
          <a:endParaRPr lang="en-US"/>
        </a:p>
      </dgm:t>
    </dgm:pt>
    <dgm:pt modelId="{B15C4D14-2FCC-4EC3-8367-3DCFC278CCB6}" type="sibTrans" cxnId="{A50947F5-0D15-4935-80A1-6CB4ADCA6970}">
      <dgm:prSet/>
      <dgm:spPr/>
      <dgm:t>
        <a:bodyPr/>
        <a:lstStyle/>
        <a:p>
          <a:endParaRPr lang="en-US"/>
        </a:p>
      </dgm:t>
    </dgm:pt>
    <dgm:pt modelId="{C812B21D-7F41-46FA-84A1-EFA12B9D47C3}">
      <dgm:prSet/>
      <dgm:spPr/>
      <dgm:t>
        <a:bodyPr/>
        <a:lstStyle/>
        <a:p>
          <a:r>
            <a:rPr lang="hr-HR" dirty="0"/>
            <a:t>Učenici imaju prigodu anonimno napisati svoje osobno svjedočanstvo, edukacija razrednika/nastavnika o prevenciji nasilja, </a:t>
          </a:r>
          <a:endParaRPr lang="en-US" dirty="0"/>
        </a:p>
      </dgm:t>
    </dgm:pt>
    <dgm:pt modelId="{F4F896E3-D479-47CE-B4C4-B920727E0A0E}" type="parTrans" cxnId="{67D3FD4B-638C-4B1D-8E14-CAB1159B74AF}">
      <dgm:prSet/>
      <dgm:spPr/>
      <dgm:t>
        <a:bodyPr/>
        <a:lstStyle/>
        <a:p>
          <a:endParaRPr lang="en-US"/>
        </a:p>
      </dgm:t>
    </dgm:pt>
    <dgm:pt modelId="{60E2C3CD-C074-44AA-ACB8-CC6C530EE0B1}" type="sibTrans" cxnId="{67D3FD4B-638C-4B1D-8E14-CAB1159B74AF}">
      <dgm:prSet/>
      <dgm:spPr/>
      <dgm:t>
        <a:bodyPr/>
        <a:lstStyle/>
        <a:p>
          <a:endParaRPr lang="en-US"/>
        </a:p>
      </dgm:t>
    </dgm:pt>
    <dgm:pt modelId="{8F5CC41D-8A01-4017-8F6B-7E8E30E79200}">
      <dgm:prSet/>
      <dgm:spPr/>
      <dgm:t>
        <a:bodyPr/>
        <a:lstStyle/>
        <a:p>
          <a:r>
            <a:rPr lang="hr-HR" dirty="0"/>
            <a:t>Predstavljanja Kampanje na Nastavničkom vijeću, Vijeću učenika i Vijeću roditelja.</a:t>
          </a:r>
          <a:endParaRPr lang="en-US" dirty="0"/>
        </a:p>
      </dgm:t>
    </dgm:pt>
    <dgm:pt modelId="{663C2154-26A9-401D-9A79-ECDA0607592F}" type="parTrans" cxnId="{D1ED8026-51EC-4217-98B2-5DF142D59823}">
      <dgm:prSet/>
      <dgm:spPr/>
      <dgm:t>
        <a:bodyPr/>
        <a:lstStyle/>
        <a:p>
          <a:endParaRPr lang="en-US"/>
        </a:p>
      </dgm:t>
    </dgm:pt>
    <dgm:pt modelId="{BC67DC1A-6193-4ECA-8638-7BC295A48362}" type="sibTrans" cxnId="{D1ED8026-51EC-4217-98B2-5DF142D59823}">
      <dgm:prSet/>
      <dgm:spPr/>
      <dgm:t>
        <a:bodyPr/>
        <a:lstStyle/>
        <a:p>
          <a:endParaRPr lang="en-US"/>
        </a:p>
      </dgm:t>
    </dgm:pt>
    <dgm:pt modelId="{E0C20CF5-F3F9-48DA-8C48-78081E7E710B}" type="pres">
      <dgm:prSet presAssocID="{5AB2E116-475B-46FF-AEF9-6D48B7005D23}" presName="diagram" presStyleCnt="0">
        <dgm:presLayoutVars>
          <dgm:dir/>
          <dgm:resizeHandles val="exact"/>
        </dgm:presLayoutVars>
      </dgm:prSet>
      <dgm:spPr/>
    </dgm:pt>
    <dgm:pt modelId="{252873CF-A564-4F1B-8273-4FEAE82EF2ED}" type="pres">
      <dgm:prSet presAssocID="{241ED0CA-4E93-49FC-82A4-62568452E04E}" presName="node" presStyleLbl="node1" presStyleIdx="0" presStyleCnt="4">
        <dgm:presLayoutVars>
          <dgm:bulletEnabled val="1"/>
        </dgm:presLayoutVars>
      </dgm:prSet>
      <dgm:spPr/>
    </dgm:pt>
    <dgm:pt modelId="{F359A2B0-6BBE-4563-A82E-1656EEAD6219}" type="pres">
      <dgm:prSet presAssocID="{B5B0058D-B58D-4C1A-93CE-58636D800058}" presName="sibTrans" presStyleCnt="0"/>
      <dgm:spPr/>
    </dgm:pt>
    <dgm:pt modelId="{48940781-140E-4BEB-BFE8-27A86F853A2E}" type="pres">
      <dgm:prSet presAssocID="{CCF38FFB-03E1-4CDE-B68D-44A0D84B0B84}" presName="node" presStyleLbl="node1" presStyleIdx="1" presStyleCnt="4">
        <dgm:presLayoutVars>
          <dgm:bulletEnabled val="1"/>
        </dgm:presLayoutVars>
      </dgm:prSet>
      <dgm:spPr/>
    </dgm:pt>
    <dgm:pt modelId="{8AA7A27D-A7F9-4108-8F24-9F60B1E1C2B6}" type="pres">
      <dgm:prSet presAssocID="{B15C4D14-2FCC-4EC3-8367-3DCFC278CCB6}" presName="sibTrans" presStyleCnt="0"/>
      <dgm:spPr/>
    </dgm:pt>
    <dgm:pt modelId="{09C41360-5DCE-484F-9E6A-6BD0EB14743C}" type="pres">
      <dgm:prSet presAssocID="{C812B21D-7F41-46FA-84A1-EFA12B9D47C3}" presName="node" presStyleLbl="node1" presStyleIdx="2" presStyleCnt="4">
        <dgm:presLayoutVars>
          <dgm:bulletEnabled val="1"/>
        </dgm:presLayoutVars>
      </dgm:prSet>
      <dgm:spPr/>
    </dgm:pt>
    <dgm:pt modelId="{F0D89276-662A-4A06-BD91-4FDFDC662CD7}" type="pres">
      <dgm:prSet presAssocID="{60E2C3CD-C074-44AA-ACB8-CC6C530EE0B1}" presName="sibTrans" presStyleCnt="0"/>
      <dgm:spPr/>
    </dgm:pt>
    <dgm:pt modelId="{CF52D59E-FF05-4263-A82C-EF5512FF777E}" type="pres">
      <dgm:prSet presAssocID="{8F5CC41D-8A01-4017-8F6B-7E8E30E79200}" presName="node" presStyleLbl="node1" presStyleIdx="3" presStyleCnt="4">
        <dgm:presLayoutVars>
          <dgm:bulletEnabled val="1"/>
        </dgm:presLayoutVars>
      </dgm:prSet>
      <dgm:spPr/>
    </dgm:pt>
  </dgm:ptLst>
  <dgm:cxnLst>
    <dgm:cxn modelId="{174C3212-F950-4D5A-8787-900C9AF86364}" type="presOf" srcId="{8F5CC41D-8A01-4017-8F6B-7E8E30E79200}" destId="{CF52D59E-FF05-4263-A82C-EF5512FF777E}" srcOrd="0" destOrd="0" presId="urn:microsoft.com/office/officeart/2005/8/layout/default"/>
    <dgm:cxn modelId="{D1ED8026-51EC-4217-98B2-5DF142D59823}" srcId="{5AB2E116-475B-46FF-AEF9-6D48B7005D23}" destId="{8F5CC41D-8A01-4017-8F6B-7E8E30E79200}" srcOrd="3" destOrd="0" parTransId="{663C2154-26A9-401D-9A79-ECDA0607592F}" sibTransId="{BC67DC1A-6193-4ECA-8638-7BC295A48362}"/>
    <dgm:cxn modelId="{3DF70866-AA19-4D09-AC61-4534E03E8AB8}" type="presOf" srcId="{5AB2E116-475B-46FF-AEF9-6D48B7005D23}" destId="{E0C20CF5-F3F9-48DA-8C48-78081E7E710B}" srcOrd="0" destOrd="0" presId="urn:microsoft.com/office/officeart/2005/8/layout/default"/>
    <dgm:cxn modelId="{67D3FD4B-638C-4B1D-8E14-CAB1159B74AF}" srcId="{5AB2E116-475B-46FF-AEF9-6D48B7005D23}" destId="{C812B21D-7F41-46FA-84A1-EFA12B9D47C3}" srcOrd="2" destOrd="0" parTransId="{F4F896E3-D479-47CE-B4C4-B920727E0A0E}" sibTransId="{60E2C3CD-C074-44AA-ACB8-CC6C530EE0B1}"/>
    <dgm:cxn modelId="{60C14589-7810-4F49-9F7E-DAA1618001AA}" type="presOf" srcId="{241ED0CA-4E93-49FC-82A4-62568452E04E}" destId="{252873CF-A564-4F1B-8273-4FEAE82EF2ED}" srcOrd="0" destOrd="0" presId="urn:microsoft.com/office/officeart/2005/8/layout/default"/>
    <dgm:cxn modelId="{9D4F328E-56FB-43E9-A826-64014EE036D0}" srcId="{5AB2E116-475B-46FF-AEF9-6D48B7005D23}" destId="{241ED0CA-4E93-49FC-82A4-62568452E04E}" srcOrd="0" destOrd="0" parTransId="{B3EA2436-1DF0-4F1D-A223-EF69015CE221}" sibTransId="{B5B0058D-B58D-4C1A-93CE-58636D800058}"/>
    <dgm:cxn modelId="{3FFE689D-1543-42F0-8107-DD44AFBFBD26}" type="presOf" srcId="{CCF38FFB-03E1-4CDE-B68D-44A0D84B0B84}" destId="{48940781-140E-4BEB-BFE8-27A86F853A2E}" srcOrd="0" destOrd="0" presId="urn:microsoft.com/office/officeart/2005/8/layout/default"/>
    <dgm:cxn modelId="{9DF9B1AC-9DAB-4D7C-85A9-07A9661189A7}" type="presOf" srcId="{C812B21D-7F41-46FA-84A1-EFA12B9D47C3}" destId="{09C41360-5DCE-484F-9E6A-6BD0EB14743C}" srcOrd="0" destOrd="0" presId="urn:microsoft.com/office/officeart/2005/8/layout/default"/>
    <dgm:cxn modelId="{A50947F5-0D15-4935-80A1-6CB4ADCA6970}" srcId="{5AB2E116-475B-46FF-AEF9-6D48B7005D23}" destId="{CCF38FFB-03E1-4CDE-B68D-44A0D84B0B84}" srcOrd="1" destOrd="0" parTransId="{EB548026-4A85-41DA-9F1C-53CCE40224C8}" sibTransId="{B15C4D14-2FCC-4EC3-8367-3DCFC278CCB6}"/>
    <dgm:cxn modelId="{E766CC8A-91B4-4C24-8383-F567FCE3AFAA}" type="presParOf" srcId="{E0C20CF5-F3F9-48DA-8C48-78081E7E710B}" destId="{252873CF-A564-4F1B-8273-4FEAE82EF2ED}" srcOrd="0" destOrd="0" presId="urn:microsoft.com/office/officeart/2005/8/layout/default"/>
    <dgm:cxn modelId="{A1D08A83-5732-4D11-AB94-401478D6AC1B}" type="presParOf" srcId="{E0C20CF5-F3F9-48DA-8C48-78081E7E710B}" destId="{F359A2B0-6BBE-4563-A82E-1656EEAD6219}" srcOrd="1" destOrd="0" presId="urn:microsoft.com/office/officeart/2005/8/layout/default"/>
    <dgm:cxn modelId="{781EAAFD-ACE8-46BB-864F-1E7ED4A99C96}" type="presParOf" srcId="{E0C20CF5-F3F9-48DA-8C48-78081E7E710B}" destId="{48940781-140E-4BEB-BFE8-27A86F853A2E}" srcOrd="2" destOrd="0" presId="urn:microsoft.com/office/officeart/2005/8/layout/default"/>
    <dgm:cxn modelId="{B2E90837-F36A-45C9-982B-616A16100050}" type="presParOf" srcId="{E0C20CF5-F3F9-48DA-8C48-78081E7E710B}" destId="{8AA7A27D-A7F9-4108-8F24-9F60B1E1C2B6}" srcOrd="3" destOrd="0" presId="urn:microsoft.com/office/officeart/2005/8/layout/default"/>
    <dgm:cxn modelId="{7E330FC6-F487-45BC-B47A-39ED2F36524B}" type="presParOf" srcId="{E0C20CF5-F3F9-48DA-8C48-78081E7E710B}" destId="{09C41360-5DCE-484F-9E6A-6BD0EB14743C}" srcOrd="4" destOrd="0" presId="urn:microsoft.com/office/officeart/2005/8/layout/default"/>
    <dgm:cxn modelId="{FEB97E68-2F34-49C3-94C2-4594302C4F39}" type="presParOf" srcId="{E0C20CF5-F3F9-48DA-8C48-78081E7E710B}" destId="{F0D89276-662A-4A06-BD91-4FDFDC662CD7}" srcOrd="5" destOrd="0" presId="urn:microsoft.com/office/officeart/2005/8/layout/default"/>
    <dgm:cxn modelId="{5C298E05-44D8-43B3-9D11-A1E81EF9512A}" type="presParOf" srcId="{E0C20CF5-F3F9-48DA-8C48-78081E7E710B}" destId="{CF52D59E-FF05-4263-A82C-EF5512FF777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C7DFF0-A048-4DEE-AD15-43C62A25507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46AF9BB-C048-40B7-96EA-8F36F6E770A6}">
      <dgm:prSet/>
      <dgm:spPr/>
      <dgm:t>
        <a:bodyPr/>
        <a:lstStyle/>
        <a:p>
          <a:r>
            <a:rPr lang="hr-HR" dirty="0"/>
            <a:t>Humanitarna pomoć u vidu prikupljanja materijalnih sredstava za rad Udruge „Sigurna kuća Istra” . </a:t>
          </a:r>
          <a:endParaRPr lang="en-US" dirty="0"/>
        </a:p>
      </dgm:t>
    </dgm:pt>
    <dgm:pt modelId="{1E518CDC-DBAF-4180-B7A7-90EF9B41FFCD}" type="parTrans" cxnId="{CC5428E8-250C-47FD-A942-FCC57CF03530}">
      <dgm:prSet/>
      <dgm:spPr/>
      <dgm:t>
        <a:bodyPr/>
        <a:lstStyle/>
        <a:p>
          <a:endParaRPr lang="en-US"/>
        </a:p>
      </dgm:t>
    </dgm:pt>
    <dgm:pt modelId="{87B4F4DF-78EA-41BF-BFAE-0945A4C1B7B1}" type="sibTrans" cxnId="{CC5428E8-250C-47FD-A942-FCC57CF03530}">
      <dgm:prSet/>
      <dgm:spPr/>
      <dgm:t>
        <a:bodyPr/>
        <a:lstStyle/>
        <a:p>
          <a:endParaRPr lang="en-US"/>
        </a:p>
      </dgm:t>
    </dgm:pt>
    <dgm:pt modelId="{904C5152-D89B-4659-B549-5C342FCEB58C}">
      <dgm:prSet/>
      <dgm:spPr/>
      <dgm:t>
        <a:bodyPr/>
        <a:lstStyle/>
        <a:p>
          <a:r>
            <a:rPr lang="hr-HR" dirty="0"/>
            <a:t>Tiskanje zbirke pjesama „Voljeti, hoću li opet moći?“, Ljiljane Rotar koja sav prikupljeni prihod donira udruzi Sigurna kuća Istra.</a:t>
          </a:r>
          <a:endParaRPr lang="en-US" dirty="0"/>
        </a:p>
      </dgm:t>
    </dgm:pt>
    <dgm:pt modelId="{5FC10541-6F04-434F-8B76-0E0C10CC5677}" type="parTrans" cxnId="{4ED24CB4-C645-41BD-BB37-DB5209733038}">
      <dgm:prSet/>
      <dgm:spPr/>
      <dgm:t>
        <a:bodyPr/>
        <a:lstStyle/>
        <a:p>
          <a:endParaRPr lang="en-US"/>
        </a:p>
      </dgm:t>
    </dgm:pt>
    <dgm:pt modelId="{B3B972F9-2E82-4B62-8E06-5E14A299E7C2}" type="sibTrans" cxnId="{4ED24CB4-C645-41BD-BB37-DB5209733038}">
      <dgm:prSet/>
      <dgm:spPr/>
      <dgm:t>
        <a:bodyPr/>
        <a:lstStyle/>
        <a:p>
          <a:endParaRPr lang="en-US"/>
        </a:p>
      </dgm:t>
    </dgm:pt>
    <dgm:pt modelId="{A904C706-B694-4899-8914-AD97F2E17A6A}">
      <dgm:prSet/>
      <dgm:spPr/>
      <dgm:t>
        <a:bodyPr/>
        <a:lstStyle/>
        <a:p>
          <a:r>
            <a:rPr lang="hr-HR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rPr>
            <a:t>Povećati svijest o važnosti prijave nasilja koje je rašireno i pogađa živote mnogih žena, ali se sustavno ne prijavljuje nadležnim tijelima u dostatnoj mjeri.</a:t>
          </a:r>
        </a:p>
      </dgm:t>
    </dgm:pt>
    <dgm:pt modelId="{36C16CAE-B0DD-4847-886D-BEF01F18AC4B}" type="parTrans" cxnId="{F366495B-2F65-4AD9-978C-F395D81F91C4}">
      <dgm:prSet/>
      <dgm:spPr/>
      <dgm:t>
        <a:bodyPr/>
        <a:lstStyle/>
        <a:p>
          <a:endParaRPr lang="hr-HR"/>
        </a:p>
      </dgm:t>
    </dgm:pt>
    <dgm:pt modelId="{3A6174A4-6D2D-4C62-B0F6-7AB211291EBB}" type="sibTrans" cxnId="{F366495B-2F65-4AD9-978C-F395D81F91C4}">
      <dgm:prSet/>
      <dgm:spPr/>
      <dgm:t>
        <a:bodyPr/>
        <a:lstStyle/>
        <a:p>
          <a:endParaRPr lang="hr-HR"/>
        </a:p>
      </dgm:t>
    </dgm:pt>
    <dgm:pt modelId="{0430B1A6-EB60-4439-B881-BF4C8562AA30}" type="pres">
      <dgm:prSet presAssocID="{90C7DFF0-A048-4DEE-AD15-43C62A255079}" presName="linear" presStyleCnt="0">
        <dgm:presLayoutVars>
          <dgm:animLvl val="lvl"/>
          <dgm:resizeHandles val="exact"/>
        </dgm:presLayoutVars>
      </dgm:prSet>
      <dgm:spPr/>
    </dgm:pt>
    <dgm:pt modelId="{7A11ABEB-ADB4-49F4-8007-B9F703FFC750}" type="pres">
      <dgm:prSet presAssocID="{A904C706-B694-4899-8914-AD97F2E17A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725D7E1-9B7C-4E3F-A110-EB5DB936D92A}" type="pres">
      <dgm:prSet presAssocID="{3A6174A4-6D2D-4C62-B0F6-7AB211291EBB}" presName="spacer" presStyleCnt="0"/>
      <dgm:spPr/>
    </dgm:pt>
    <dgm:pt modelId="{D98FFFB7-334F-43F0-A243-421FD7BCC44E}" type="pres">
      <dgm:prSet presAssocID="{946AF9BB-C048-40B7-96EA-8F36F6E770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2EB942-6AF9-4067-ABB9-FC3A64FE1139}" type="pres">
      <dgm:prSet presAssocID="{87B4F4DF-78EA-41BF-BFAE-0945A4C1B7B1}" presName="spacer" presStyleCnt="0"/>
      <dgm:spPr/>
    </dgm:pt>
    <dgm:pt modelId="{2CFA9C2C-5952-43A5-A4DE-7E95A10192EF}" type="pres">
      <dgm:prSet presAssocID="{904C5152-D89B-4659-B549-5C342FCEB58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BD0EC26-512C-4DEA-9DBA-0241B59D375A}" type="presOf" srcId="{904C5152-D89B-4659-B549-5C342FCEB58C}" destId="{2CFA9C2C-5952-43A5-A4DE-7E95A10192EF}" srcOrd="0" destOrd="0" presId="urn:microsoft.com/office/officeart/2005/8/layout/vList2"/>
    <dgm:cxn modelId="{F366495B-2F65-4AD9-978C-F395D81F91C4}" srcId="{90C7DFF0-A048-4DEE-AD15-43C62A255079}" destId="{A904C706-B694-4899-8914-AD97F2E17A6A}" srcOrd="0" destOrd="0" parTransId="{36C16CAE-B0DD-4847-886D-BEF01F18AC4B}" sibTransId="{3A6174A4-6D2D-4C62-B0F6-7AB211291EBB}"/>
    <dgm:cxn modelId="{CC922D64-2C69-4265-A20C-A071F0064A2C}" type="presOf" srcId="{90C7DFF0-A048-4DEE-AD15-43C62A255079}" destId="{0430B1A6-EB60-4439-B881-BF4C8562AA30}" srcOrd="0" destOrd="0" presId="urn:microsoft.com/office/officeart/2005/8/layout/vList2"/>
    <dgm:cxn modelId="{2A29AD4F-B25C-41FE-91FE-96BE09F03119}" type="presOf" srcId="{A904C706-B694-4899-8914-AD97F2E17A6A}" destId="{7A11ABEB-ADB4-49F4-8007-B9F703FFC750}" srcOrd="0" destOrd="0" presId="urn:microsoft.com/office/officeart/2005/8/layout/vList2"/>
    <dgm:cxn modelId="{E3A54A9A-E027-411D-B394-90DA6692AF2F}" type="presOf" srcId="{946AF9BB-C048-40B7-96EA-8F36F6E770A6}" destId="{D98FFFB7-334F-43F0-A243-421FD7BCC44E}" srcOrd="0" destOrd="0" presId="urn:microsoft.com/office/officeart/2005/8/layout/vList2"/>
    <dgm:cxn modelId="{4ED24CB4-C645-41BD-BB37-DB5209733038}" srcId="{90C7DFF0-A048-4DEE-AD15-43C62A255079}" destId="{904C5152-D89B-4659-B549-5C342FCEB58C}" srcOrd="2" destOrd="0" parTransId="{5FC10541-6F04-434F-8B76-0E0C10CC5677}" sibTransId="{B3B972F9-2E82-4B62-8E06-5E14A299E7C2}"/>
    <dgm:cxn modelId="{CC5428E8-250C-47FD-A942-FCC57CF03530}" srcId="{90C7DFF0-A048-4DEE-AD15-43C62A255079}" destId="{946AF9BB-C048-40B7-96EA-8F36F6E770A6}" srcOrd="1" destOrd="0" parTransId="{1E518CDC-DBAF-4180-B7A7-90EF9B41FFCD}" sibTransId="{87B4F4DF-78EA-41BF-BFAE-0945A4C1B7B1}"/>
    <dgm:cxn modelId="{BA1701E8-DF05-46A1-915B-1DDAC51F8397}" type="presParOf" srcId="{0430B1A6-EB60-4439-B881-BF4C8562AA30}" destId="{7A11ABEB-ADB4-49F4-8007-B9F703FFC750}" srcOrd="0" destOrd="0" presId="urn:microsoft.com/office/officeart/2005/8/layout/vList2"/>
    <dgm:cxn modelId="{7BD3EF7F-B3BA-4A66-919C-1A878D9B68BB}" type="presParOf" srcId="{0430B1A6-EB60-4439-B881-BF4C8562AA30}" destId="{A725D7E1-9B7C-4E3F-A110-EB5DB936D92A}" srcOrd="1" destOrd="0" presId="urn:microsoft.com/office/officeart/2005/8/layout/vList2"/>
    <dgm:cxn modelId="{3AD78AC3-8306-4E4F-A37A-36507408F180}" type="presParOf" srcId="{0430B1A6-EB60-4439-B881-BF4C8562AA30}" destId="{D98FFFB7-334F-43F0-A243-421FD7BCC44E}" srcOrd="2" destOrd="0" presId="urn:microsoft.com/office/officeart/2005/8/layout/vList2"/>
    <dgm:cxn modelId="{16CDD17B-1EC5-42EB-90FC-2984559726EC}" type="presParOf" srcId="{0430B1A6-EB60-4439-B881-BF4C8562AA30}" destId="{822EB942-6AF9-4067-ABB9-FC3A64FE1139}" srcOrd="3" destOrd="0" presId="urn:microsoft.com/office/officeart/2005/8/layout/vList2"/>
    <dgm:cxn modelId="{4E03A089-AD81-4776-8BAD-86C0D3387681}" type="presParOf" srcId="{0430B1A6-EB60-4439-B881-BF4C8562AA30}" destId="{2CFA9C2C-5952-43A5-A4DE-7E95A10192E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873CF-A564-4F1B-8273-4FEAE82EF2ED}">
      <dsp:nvSpPr>
        <dsp:cNvPr id="0" name=""/>
        <dsp:cNvSpPr/>
      </dsp:nvSpPr>
      <dsp:spPr>
        <a:xfrm>
          <a:off x="541734" y="348"/>
          <a:ext cx="2757040" cy="165422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Učenici uče kako konkretnim aktivnostima mogu sudjelovati/djelovati u podizanju kvalitete života u zajednici u kojoj žive, </a:t>
          </a:r>
          <a:endParaRPr lang="en-US" sz="2000" kern="1200" dirty="0"/>
        </a:p>
      </dsp:txBody>
      <dsp:txXfrm>
        <a:off x="541734" y="348"/>
        <a:ext cx="2757040" cy="1654224"/>
      </dsp:txXfrm>
    </dsp:sp>
    <dsp:sp modelId="{48940781-140E-4BEB-BFE8-27A86F853A2E}">
      <dsp:nvSpPr>
        <dsp:cNvPr id="0" name=""/>
        <dsp:cNvSpPr/>
      </dsp:nvSpPr>
      <dsp:spPr>
        <a:xfrm>
          <a:off x="3574479" y="348"/>
          <a:ext cx="2757040" cy="1654224"/>
        </a:xfrm>
        <a:prstGeom prst="rect">
          <a:avLst/>
        </a:prstGeom>
        <a:gradFill rotWithShape="0">
          <a:gsLst>
            <a:gs pos="0">
              <a:schemeClr val="accent2">
                <a:hueOff val="-489677"/>
                <a:satOff val="-10832"/>
                <a:lumOff val="-215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489677"/>
                <a:satOff val="-10832"/>
                <a:lumOff val="-215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Osnaživanje učenika koji su žrtve nasilja da prijave nasilnika, ciljanim radionicama poticati i osnažiti </a:t>
          </a:r>
          <a:r>
            <a:rPr lang="hr-HR" sz="2000" kern="1200" dirty="0" err="1"/>
            <a:t>međuvršnjačku</a:t>
          </a:r>
          <a:r>
            <a:rPr lang="hr-HR" sz="2000" kern="1200" dirty="0"/>
            <a:t> pomoć i podršku, </a:t>
          </a:r>
          <a:endParaRPr lang="en-US" sz="2000" kern="1200" dirty="0"/>
        </a:p>
      </dsp:txBody>
      <dsp:txXfrm>
        <a:off x="3574479" y="348"/>
        <a:ext cx="2757040" cy="1654224"/>
      </dsp:txXfrm>
    </dsp:sp>
    <dsp:sp modelId="{09C41360-5DCE-484F-9E6A-6BD0EB14743C}">
      <dsp:nvSpPr>
        <dsp:cNvPr id="0" name=""/>
        <dsp:cNvSpPr/>
      </dsp:nvSpPr>
      <dsp:spPr>
        <a:xfrm>
          <a:off x="6607223" y="348"/>
          <a:ext cx="2757040" cy="1654224"/>
        </a:xfrm>
        <a:prstGeom prst="rect">
          <a:avLst/>
        </a:prstGeom>
        <a:gradFill rotWithShape="0">
          <a:gsLst>
            <a:gs pos="0">
              <a:schemeClr val="accent2">
                <a:hueOff val="-979354"/>
                <a:satOff val="-21663"/>
                <a:lumOff val="-4313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979354"/>
                <a:satOff val="-21663"/>
                <a:lumOff val="-4313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Učenici imaju prigodu anonimno napisati svoje osobno svjedočanstvo, edukacija razrednika/nastavnika o prevenciji nasilja, </a:t>
          </a:r>
          <a:endParaRPr lang="en-US" sz="2000" kern="1200" dirty="0"/>
        </a:p>
      </dsp:txBody>
      <dsp:txXfrm>
        <a:off x="6607223" y="348"/>
        <a:ext cx="2757040" cy="1654224"/>
      </dsp:txXfrm>
    </dsp:sp>
    <dsp:sp modelId="{CF52D59E-FF05-4263-A82C-EF5512FF777E}">
      <dsp:nvSpPr>
        <dsp:cNvPr id="0" name=""/>
        <dsp:cNvSpPr/>
      </dsp:nvSpPr>
      <dsp:spPr>
        <a:xfrm>
          <a:off x="3574479" y="1930277"/>
          <a:ext cx="2757040" cy="1654224"/>
        </a:xfrm>
        <a:prstGeom prst="rect">
          <a:avLst/>
        </a:prstGeom>
        <a:gradFill rotWithShape="0">
          <a:gsLst>
            <a:gs pos="0">
              <a:schemeClr val="accent2">
                <a:hueOff val="-1469031"/>
                <a:satOff val="-32495"/>
                <a:lumOff val="-647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469031"/>
                <a:satOff val="-32495"/>
                <a:lumOff val="-647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Predstavljanja Kampanje na Nastavničkom vijeću, Vijeću učenika i Vijeću roditelja.</a:t>
          </a:r>
          <a:endParaRPr lang="en-US" sz="2000" kern="1200" dirty="0"/>
        </a:p>
      </dsp:txBody>
      <dsp:txXfrm>
        <a:off x="3574479" y="1930277"/>
        <a:ext cx="2757040" cy="1654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1ABEB-ADB4-49F4-8007-B9F703FFC750}">
      <dsp:nvSpPr>
        <dsp:cNvPr id="0" name=""/>
        <dsp:cNvSpPr/>
      </dsp:nvSpPr>
      <dsp:spPr>
        <a:xfrm>
          <a:off x="0" y="123080"/>
          <a:ext cx="6296297" cy="12097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rPr>
            <a:t>Povećati svijest o važnosti prijave nasilja koje je rašireno i pogađa živote mnogih žena, ali se sustavno ne prijavljuje nadležnim tijelima u dostatnoj mjeri.</a:t>
          </a:r>
        </a:p>
      </dsp:txBody>
      <dsp:txXfrm>
        <a:off x="59057" y="182137"/>
        <a:ext cx="6178183" cy="1091666"/>
      </dsp:txXfrm>
    </dsp:sp>
    <dsp:sp modelId="{D98FFFB7-334F-43F0-A243-421FD7BCC44E}">
      <dsp:nvSpPr>
        <dsp:cNvPr id="0" name=""/>
        <dsp:cNvSpPr/>
      </dsp:nvSpPr>
      <dsp:spPr>
        <a:xfrm>
          <a:off x="0" y="1396220"/>
          <a:ext cx="6296297" cy="1209780"/>
        </a:xfrm>
        <a:prstGeom prst="roundRect">
          <a:avLst/>
        </a:prstGeom>
        <a:solidFill>
          <a:schemeClr val="accent2">
            <a:hueOff val="-734515"/>
            <a:satOff val="-16247"/>
            <a:lumOff val="-3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Humanitarna pomoć u vidu prikupljanja materijalnih sredstava za rad Udruge „Sigurna kuća Istra” . </a:t>
          </a:r>
          <a:endParaRPr lang="en-US" sz="2200" kern="1200" dirty="0"/>
        </a:p>
      </dsp:txBody>
      <dsp:txXfrm>
        <a:off x="59057" y="1455277"/>
        <a:ext cx="6178183" cy="1091666"/>
      </dsp:txXfrm>
    </dsp:sp>
    <dsp:sp modelId="{2CFA9C2C-5952-43A5-A4DE-7E95A10192EF}">
      <dsp:nvSpPr>
        <dsp:cNvPr id="0" name=""/>
        <dsp:cNvSpPr/>
      </dsp:nvSpPr>
      <dsp:spPr>
        <a:xfrm>
          <a:off x="0" y="2669361"/>
          <a:ext cx="6296297" cy="120978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Tiskanje zbirke pjesama „Voljeti, hoću li opet moći?“, Ljiljane Rotar koja sav prikupljeni prihod donira udruzi Sigurna kuća Istra.</a:t>
          </a:r>
          <a:endParaRPr lang="en-US" sz="2200" kern="1200" dirty="0"/>
        </a:p>
      </dsp:txBody>
      <dsp:txXfrm>
        <a:off x="59057" y="2728418"/>
        <a:ext cx="6178183" cy="1091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897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741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2381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612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0811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0246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02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17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9936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0581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258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56579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9161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6583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0737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5191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206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Monday, May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94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FFAC0B-7CAC-4184-98E4-950B4DF61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32569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Stručni</a:t>
            </a: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skup</a:t>
            </a:r>
            <a:r>
              <a:rPr lang="hr-HR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hr-HR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7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Preventivna</a:t>
            </a:r>
            <a:r>
              <a:rPr lang="en-GB" sz="2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7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strategija</a:t>
            </a:r>
            <a:r>
              <a:rPr lang="en-GB" sz="2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7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kao</a:t>
            </a:r>
            <a:r>
              <a:rPr lang="en-GB" sz="2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7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snaga</a:t>
            </a:r>
            <a:r>
              <a:rPr lang="en-GB" sz="2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7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škole</a:t>
            </a:r>
            <a:br>
              <a:rPr lang="hr-HR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12. do 14. </a:t>
            </a:r>
            <a:r>
              <a:rPr lang="en-GB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svibnja</a:t>
            </a: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2021. </a:t>
            </a:r>
            <a:br>
              <a:rPr lang="hr-HR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Ljiljana Rotar, stručna suradnica-savjetnica, koordinatorica ŠPP-a</a:t>
            </a:r>
            <a:endParaRPr lang="hr-HR" sz="2400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1D0C1E7-A4AA-4868-96C5-21DF661BF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974019"/>
            <a:ext cx="9905999" cy="3187084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4" name="Picture 61">
            <a:extLst>
              <a:ext uri="{FF2B5EF4-FFF2-40B4-BE49-F238E27FC236}">
                <a16:creationId xmlns:a16="http://schemas.microsoft.com/office/drawing/2014/main" id="{8B0E53FB-1767-4F9F-AC26-30FE466B9F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08085" y="3298975"/>
            <a:ext cx="8756073" cy="234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2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2DAC07-883E-4B27-970E-60F36F93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endParaRPr lang="hr-HR"/>
          </a:p>
        </p:txBody>
      </p:sp>
      <p:pic>
        <p:nvPicPr>
          <p:cNvPr id="4" name="Picture 61">
            <a:extLst>
              <a:ext uri="{FF2B5EF4-FFF2-40B4-BE49-F238E27FC236}">
                <a16:creationId xmlns:a16="http://schemas.microsoft.com/office/drawing/2014/main" id="{6AC2BC91-3C3F-4DBC-91E0-86C5641B63C1}"/>
              </a:ext>
            </a:extLst>
          </p:cNvPr>
          <p:cNvPicPr/>
          <p:nvPr/>
        </p:nvPicPr>
        <p:blipFill rotWithShape="1">
          <a:blip r:embed="rId3"/>
          <a:srcRect l="833" r="70864" b="2"/>
          <a:stretch/>
        </p:blipFill>
        <p:spPr>
          <a:xfrm>
            <a:off x="1141411" y="2249487"/>
            <a:ext cx="3494597" cy="35496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4C09BC3-B535-41CD-9B3B-FFE7427D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579" y="2249487"/>
            <a:ext cx="6012832" cy="3541714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hr-HR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Organizatori i nositelji aktivnosti su Povjerenstvo ŠPP-a Medicinske škole Pula i Povjerenstvo za ravnopravnost spolova Istarske županije </a:t>
            </a:r>
            <a:endParaRPr lang="hr-HR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3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EF4763-EB4A-4A35-89EB-AD2763B48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28EC4FA-2308-4C68-8711-A58E88BF0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33" y="618518"/>
            <a:ext cx="10613778" cy="1478570"/>
          </a:xfrm>
        </p:spPr>
        <p:txBody>
          <a:bodyPr>
            <a:normAutofit fontScale="90000"/>
          </a:bodyPr>
          <a:lstStyle/>
          <a:p>
            <a:r>
              <a:rPr lang="hr-HR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Povezanost </a:t>
            </a:r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KAMPANJE</a:t>
            </a:r>
            <a:r>
              <a:rPr lang="hr-HR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prevencijom U ŠKOLI: </a:t>
            </a:r>
            <a:b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graphicFrame>
        <p:nvGraphicFramePr>
          <p:cNvPr id="7" name="TekstniOkvir 4">
            <a:extLst>
              <a:ext uri="{FF2B5EF4-FFF2-40B4-BE49-F238E27FC236}">
                <a16:creationId xmlns:a16="http://schemas.microsoft.com/office/drawing/2014/main" id="{E41EC767-4185-4A34-A3F3-9304514F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9790935"/>
              </p:ext>
            </p:extLst>
          </p:nvPr>
        </p:nvGraphicFramePr>
        <p:xfrm>
          <a:off x="1141411" y="2440771"/>
          <a:ext cx="9905999" cy="358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241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E79AA19A-D2E5-47F2-AF0A-1AF60D42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91A1E618-D29E-4367-8C34-500E34D05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dgm="http://schemas.openxmlformats.org/drawingml/2006/diagram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81F2BFD0-D896-4BA3-BA8F-0C866BD02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4" name="Rectangle 5">
              <a:extLst>
                <a:ext uri="{FF2B5EF4-FFF2-40B4-BE49-F238E27FC236}">
                  <a16:creationId xmlns:a16="http://schemas.microsoft.com/office/drawing/2014/main" id="{E768552D-D282-4F68-A829-290A4E831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B24AFF31-9CD5-4E66-92F8-23BBAA24F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2267C9D4-1770-45DD-AAFC-481CD7F9A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10DD6E0B-EC58-4D78-8125-AD2172CD2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23D6129D-742B-422D-A589-6692C1671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0">
              <a:extLst>
                <a:ext uri="{FF2B5EF4-FFF2-40B4-BE49-F238E27FC236}">
                  <a16:creationId xmlns:a16="http://schemas.microsoft.com/office/drawing/2014/main" id="{9EA94B27-F456-4ED8-8882-77632BDA0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1">
              <a:extLst>
                <a:ext uri="{FF2B5EF4-FFF2-40B4-BE49-F238E27FC236}">
                  <a16:creationId xmlns:a16="http://schemas.microsoft.com/office/drawing/2014/main" id="{5B7F96AD-560C-44A0-A513-B06758743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86701218-3235-4E29-9935-1315B5CCA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046B7BE0-D335-42EA-9893-4FA7654F1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4">
              <a:extLst>
                <a:ext uri="{FF2B5EF4-FFF2-40B4-BE49-F238E27FC236}">
                  <a16:creationId xmlns:a16="http://schemas.microsoft.com/office/drawing/2014/main" id="{1CE912BA-808B-403C-B26F-8083A682E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5">
              <a:extLst>
                <a:ext uri="{FF2B5EF4-FFF2-40B4-BE49-F238E27FC236}">
                  <a16:creationId xmlns:a16="http://schemas.microsoft.com/office/drawing/2014/main" id="{D974F65A-298C-4395-B461-99B9B49A0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Line 16">
              <a:extLst>
                <a:ext uri="{FF2B5EF4-FFF2-40B4-BE49-F238E27FC236}">
                  <a16:creationId xmlns:a16="http://schemas.microsoft.com/office/drawing/2014/main" id="{700B2930-989F-49DC-B909-8150145AD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6" name="Freeform 17">
              <a:extLst>
                <a:ext uri="{FF2B5EF4-FFF2-40B4-BE49-F238E27FC236}">
                  <a16:creationId xmlns:a16="http://schemas.microsoft.com/office/drawing/2014/main" id="{795CB5A4-5145-4F55-95D0-6FB820C84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54BB8F48-D800-442A-A603-979FE924B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9">
              <a:extLst>
                <a:ext uri="{FF2B5EF4-FFF2-40B4-BE49-F238E27FC236}">
                  <a16:creationId xmlns:a16="http://schemas.microsoft.com/office/drawing/2014/main" id="{6E863078-201C-4DC0-8D49-077300CE5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0">
              <a:extLst>
                <a:ext uri="{FF2B5EF4-FFF2-40B4-BE49-F238E27FC236}">
                  <a16:creationId xmlns:a16="http://schemas.microsoft.com/office/drawing/2014/main" id="{6A07EBB6-75B0-4867-9AAF-7A645F414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Rectangle 21">
              <a:extLst>
                <a:ext uri="{FF2B5EF4-FFF2-40B4-BE49-F238E27FC236}">
                  <a16:creationId xmlns:a16="http://schemas.microsoft.com/office/drawing/2014/main" id="{FA40A456-C685-468E-802E-FC9DF586A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F101202F-1B2A-414C-83B7-9327E599C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4CC9B21F-B169-47E9-9B97-3BB645B29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BC5FF733-2B71-4734-AD6A-5B35D99A3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0BCEB342-9AFC-4DCB-B92F-E08DC9594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6">
              <a:extLst>
                <a:ext uri="{FF2B5EF4-FFF2-40B4-BE49-F238E27FC236}">
                  <a16:creationId xmlns:a16="http://schemas.microsoft.com/office/drawing/2014/main" id="{3B9B4933-5C48-49CF-9C6A-A29413150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404FC76C-600A-482C-8386-F77ACBCCA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E8C5D50B-A590-4AAE-A748-113B62DAD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6C045F21-7031-4278-BFEE-A9E856ADA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20EE11A6-3412-4362-8A81-592A15F2A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A376EBB9-93F5-4B6F-95B3-C36B6C851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2F28E9F2-AC24-49D8-AD09-32DCD4532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hr-HR" dirty="0"/>
              <a:t>CILJEVI:     </a:t>
            </a:r>
          </a:p>
        </p:txBody>
      </p:sp>
      <p:sp useBgFill="1">
        <p:nvSpPr>
          <p:cNvPr id="92" name="Round Diagonal Corner Rectangle 6">
            <a:extLst>
              <a:ext uri="{FF2B5EF4-FFF2-40B4-BE49-F238E27FC236}">
                <a16:creationId xmlns:a16="http://schemas.microsoft.com/office/drawing/2014/main" id="{092ADBCF-B973-4C52-B740-4963E95B3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FDD94EF-2C73-4E4C-8332-A75D8AC6B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95" name="Freeform 32">
              <a:extLst>
                <a:ext uri="{FF2B5EF4-FFF2-40B4-BE49-F238E27FC236}">
                  <a16:creationId xmlns:a16="http://schemas.microsoft.com/office/drawing/2014/main" id="{16EF4FCE-B4BF-485E-B545-95827107A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3">
              <a:extLst>
                <a:ext uri="{FF2B5EF4-FFF2-40B4-BE49-F238E27FC236}">
                  <a16:creationId xmlns:a16="http://schemas.microsoft.com/office/drawing/2014/main" id="{C2DD2F29-32E6-486A-A295-CB29680AD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4">
              <a:extLst>
                <a:ext uri="{FF2B5EF4-FFF2-40B4-BE49-F238E27FC236}">
                  <a16:creationId xmlns:a16="http://schemas.microsoft.com/office/drawing/2014/main" id="{B1A76276-E7B7-4550-9AFF-0A2E9EAEA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5">
              <a:extLst>
                <a:ext uri="{FF2B5EF4-FFF2-40B4-BE49-F238E27FC236}">
                  <a16:creationId xmlns:a16="http://schemas.microsoft.com/office/drawing/2014/main" id="{EAFC4E0E-3390-457C-BCC9-A2479C10F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6">
              <a:extLst>
                <a:ext uri="{FF2B5EF4-FFF2-40B4-BE49-F238E27FC236}">
                  <a16:creationId xmlns:a16="http://schemas.microsoft.com/office/drawing/2014/main" id="{D0E59BF7-C450-4448-B71A-80ECD878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7">
              <a:extLst>
                <a:ext uri="{FF2B5EF4-FFF2-40B4-BE49-F238E27FC236}">
                  <a16:creationId xmlns:a16="http://schemas.microsoft.com/office/drawing/2014/main" id="{BAB182A0-0A27-42D3-A9D0-56E8B7F4A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8">
              <a:extLst>
                <a:ext uri="{FF2B5EF4-FFF2-40B4-BE49-F238E27FC236}">
                  <a16:creationId xmlns:a16="http://schemas.microsoft.com/office/drawing/2014/main" id="{4C9A08D9-525C-448E-A071-78226848F4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39">
              <a:extLst>
                <a:ext uri="{FF2B5EF4-FFF2-40B4-BE49-F238E27FC236}">
                  <a16:creationId xmlns:a16="http://schemas.microsoft.com/office/drawing/2014/main" id="{E7818D96-423C-499F-A080-00EF0B9D4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0">
              <a:extLst>
                <a:ext uri="{FF2B5EF4-FFF2-40B4-BE49-F238E27FC236}">
                  <a16:creationId xmlns:a16="http://schemas.microsoft.com/office/drawing/2014/main" id="{059B8971-2367-46BA-8FCC-D001A6C36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Rectangle 41">
              <a:extLst>
                <a:ext uri="{FF2B5EF4-FFF2-40B4-BE49-F238E27FC236}">
                  <a16:creationId xmlns:a16="http://schemas.microsoft.com/office/drawing/2014/main" id="{E4DF0A08-11EF-495A-980F-2ED66FBB8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dgm="http://schemas.openxmlformats.org/drawingml/2006/diagram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55" name="Rezervirano mjesto sadržaja 2">
            <a:extLst>
              <a:ext uri="{FF2B5EF4-FFF2-40B4-BE49-F238E27FC236}">
                <a16:creationId xmlns:a16="http://schemas.microsoft.com/office/drawing/2014/main" id="{6761FED4-98F4-4B3E-85D0-B0A269D1FF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503497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8812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F891B0-7929-41AB-9F01-AF923F87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35671"/>
            <a:ext cx="9905998" cy="1008668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Svjedočanstva: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CE72006-229B-4DB8-874D-A71974EA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497">
            <a:extLst>
              <a:ext uri="{FF2B5EF4-FFF2-40B4-BE49-F238E27FC236}">
                <a16:creationId xmlns:a16="http://schemas.microsoft.com/office/drawing/2014/main" id="{2091B7FC-40A9-4E75-B5B2-C967A8E40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67667" y="1395167"/>
            <a:ext cx="10351362" cy="504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4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FB37E4-FABD-4085-B04B-E00DA421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34FD1EF-B6E6-4A21-9D2C-CF19D7965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Picture 519">
            <a:extLst>
              <a:ext uri="{FF2B5EF4-FFF2-40B4-BE49-F238E27FC236}">
                <a16:creationId xmlns:a16="http://schemas.microsoft.com/office/drawing/2014/main" id="{3F854F1F-E899-4933-85C6-1CCE6820A6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52256" y="239697"/>
            <a:ext cx="10493406" cy="64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6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9F67E4A4-B8CE-458E-94C9-A5A49A22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202843" cy="4697413"/>
          </a:xfrm>
        </p:spPr>
        <p:txBody>
          <a:bodyPr>
            <a:normAutofit/>
          </a:bodyPr>
          <a:lstStyle/>
          <a:p>
            <a:r>
              <a:rPr lang="hr-HR" sz="3200" dirty="0"/>
              <a:t>Svjedočanstva učenica medicinske škole pula</a:t>
            </a:r>
          </a:p>
        </p:txBody>
      </p:sp>
      <p:sp useBgFill="1">
        <p:nvSpPr>
          <p:cNvPr id="41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D7D194F-A70D-4687-B136-615853EE8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636588"/>
            <a:ext cx="6052608" cy="5392737"/>
          </a:xfrm>
        </p:spPr>
        <p:txBody>
          <a:bodyPr>
            <a:no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hr-H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Prisjeo mi je prijateljičin rođendan</a:t>
            </a:r>
          </a:p>
          <a:p>
            <a:pPr marL="0" indent="0">
              <a:lnSpc>
                <a:spcPct val="110000"/>
              </a:lnSpc>
              <a:buNone/>
            </a:pPr>
            <a:endParaRPr lang="hr-H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Okupilo se poznato društvo u dvorištu prijateljičine kuće. Slavila je rođendan. Bilo je veselo, najeli smo se, muzika je bila odlična I mi smo počeli plesati. Prijateljica me je u jednom trenutku upitala poznajem li dvojicu starijih dječaka koji su ušli u dvorište I priključili se zabavi. Jednog sam znala iz viđenja, a drugoga ne. Prvi mi je prišao I vidno alkoholiziran počeo plesati sa mnom. Pobunila sam se I rekla mu da se makne od mene jer ne želim s njim plesati. Tada me je primio za ruku, odveo u mračniji dio dvorišta I počeo ljubiti. Vikala sam i Istovremeno ga udarala. Počeo me je gušiti. U tom je trenutku dotrčao prijateljičin dečko I odvojio ga od mene. Plačući sam otišla kući. Roditeljima nisam ništa rekla jer ih nisam htjela uznemiriti, posebice mamu koja je u mladosti imala slično iskustvo. Prošlo je već sedam mjeseci I nasilnika vidim najmanje jednom mjesečno. Sva se tresem, slabo spavam. Popustila sam u školi. Još uvijek razmišljam što učiniti jer se ne osjećam dobro. Strah me je.</a:t>
            </a:r>
          </a:p>
        </p:txBody>
      </p:sp>
    </p:spTree>
    <p:extLst>
      <p:ext uri="{BB962C8B-B14F-4D97-AF65-F5344CB8AC3E}">
        <p14:creationId xmlns:p14="http://schemas.microsoft.com/office/powerpoint/2010/main" val="2741092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FC3DB80F-1C6E-4CB7-946B-A6A66D5A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279043" cy="4697413"/>
          </a:xfrm>
        </p:spPr>
        <p:txBody>
          <a:bodyPr>
            <a:normAutofit/>
          </a:bodyPr>
          <a:lstStyle/>
          <a:p>
            <a:r>
              <a:rPr lang="hr-HR" sz="3200" dirty="0"/>
              <a:t>Svjedočanstva učenica medicinske škole pula</a:t>
            </a:r>
          </a:p>
        </p:txBody>
      </p:sp>
      <p:sp useBgFill="1">
        <p:nvSpPr>
          <p:cNvPr id="41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1A89A5-A68E-4DF4-B45E-7F12233BD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6417" y="707010"/>
            <a:ext cx="5831944" cy="5247703"/>
          </a:xfrm>
        </p:spPr>
        <p:txBody>
          <a:bodyPr>
            <a:no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Kad ga još uvijek volim…</a:t>
            </a:r>
          </a:p>
          <a:p>
            <a:pPr marL="0" indent="0">
              <a:lnSpc>
                <a:spcPct val="110000"/>
              </a:lnSpc>
              <a:buNone/>
            </a:pPr>
            <a:endParaRPr lang="hr-H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Otac nas je napustio, a majka je vrlo mlada ostala s troje djece o kojima je morala brinuti. Više smo bili gladni nego siti, više kod susjeda nego u vlastitom domu. Ona je stalno radila, a mi smo brinuli o sebi. U školi nas nisu voljeli, ismijavali su našu odjeću I obuću. Kako sam odrastala tako sam vidjela da me dečki gledaju. Suknje su mi bile sve kraće, kosa sve duža, a šminka sve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napadnija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Nisam voljela ići u školu. Jednog dana mi je prišao zgodan mladić. Iako je bio student imao je puno novaca. Živio je u svom stanu I kod njega sam često boravila. Mama je bila očajna, ali mene nije bilo briga jer me je konačno netko volio. Jednog dana, vidjela sam ga da gleda u moj mobitel, čita poruke I ljuti se. Pobunila sam se I tražila mobitel natrag. Počeo je vikati na mene I rekao mi: “Kravo glupa, ti si nitko I ništa bez mene ja sam ti sve kupio, mobitel je moj kao I sve drugo”. Počela sam plakati, a on me je ošamario I silovao me. Sve sam rekla mami I zajedno smo ga prijavile policiji. Više nismo zajedno iako mi jako nedostaje. Kad ga još uvijek volim…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r-H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8601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FC530645-9EF1-499F-8261-83E6B5DDA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145694" cy="4697413"/>
          </a:xfrm>
        </p:spPr>
        <p:txBody>
          <a:bodyPr>
            <a:normAutofit/>
          </a:bodyPr>
          <a:lstStyle/>
          <a:p>
            <a:r>
              <a:rPr lang="hr-HR" sz="3200" dirty="0"/>
              <a:t>Svjedočanstva učenica medicinske škole pula</a:t>
            </a:r>
          </a:p>
        </p:txBody>
      </p:sp>
      <p:sp useBgFill="1">
        <p:nvSpPr>
          <p:cNvPr id="41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239C66-102D-4354-9220-D7AE8BA24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282804"/>
            <a:ext cx="5831944" cy="5508397"/>
          </a:xfrm>
        </p:spPr>
        <p:txBody>
          <a:bodyPr>
            <a:no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Nabaci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smješak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na lice,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baby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Upoznali smo se u Titovom parku. Bio je glavni frajer u društvu, svi su ga gledali I smijali se njegovim forama, a ja sam gledala u pod pa oko njegove glave pa opet u pod. Valjda ga je moja sramežljivost privukla. Prišao mi je iza leđa I zagrlio. Zamolio me je da mu pravim društvo do auta jer je u njemu ostavio cigarete. Pristala sam I bila presretna što je mene odabrao jer je u društvu bilo puno ljepših djevojaka. Pri odlasku ugledala sam zabrinut I začuđen pogled moje prijateljice koja mi je doviknula da se brzo vratim. U autu nije našao cigarete pa je predložio da odemo po njih. Malo sam negodovala, ali ipak, vjerovala sam mu. Sjeli smo u auto I on je jednom rukom upravljao, a drugom zapalio cigaretu. Hladni znoj me oblio I počela sam sumnjati u njegove namjere. Molila sam ga da se vratimo u park. Njegov suludi pogled najavio je da ova vožnje neće dobro završiti. Brzo smo stigli u šumicu pored Pule gdje je nasilno oduzeo moju nevinost. Zapalivši cigaretu ponudio mi je maramice I rekao da prestanem cmizdriti I da obrišem te sline. Kroz jecaje sam ga čula kako mi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govori:”Vozim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te nazad u park. Nabaci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smješak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na lice, </a:t>
            </a:r>
            <a:r>
              <a:rPr lang="hr-HR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Baby</a:t>
            </a:r>
            <a:r>
              <a:rPr lang="hr-H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”. Sve sam rekla svojoj prijateljici I ona mi je najveća podrška. Nagovara me da se povjerim roditeljima, ali me je strah. Povremeno se režem po nogama. Ne znam što ću.</a:t>
            </a:r>
          </a:p>
        </p:txBody>
      </p:sp>
    </p:spTree>
    <p:extLst>
      <p:ext uri="{BB962C8B-B14F-4D97-AF65-F5344CB8AC3E}">
        <p14:creationId xmlns:p14="http://schemas.microsoft.com/office/powerpoint/2010/main" val="27866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5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Rectangle 5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11A141A-AC81-412D-B995-A4EC875AA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endParaRPr lang="hr-HR" sz="320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19CEAF-FC40-4291-901B-4F6D3AFC5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1715678"/>
            <a:ext cx="2862444" cy="4491111"/>
          </a:xfrm>
        </p:spPr>
        <p:txBody>
          <a:bodyPr>
            <a:normAutofit fontScale="925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Jadranka Černjul, voditeljica skloništa za zlostavljane žene „Sigurna kuća Istra”, Ivan Žagar, ravnatelj škole i Ljiljana Rotar, pedagoginja na nastavničkom vijeću Medicinske škole Pula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5023B3D-E9A3-427D-9EFA-E5F8C248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1886838"/>
            <a:ext cx="6844045" cy="30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22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64CC6500-30B8-4097-A9BB-F273AE7EB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>
            <a:normAutofit/>
          </a:bodyPr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00E99DB-980B-47CD-9F1F-58EFD517A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828" r="-1" b="16949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A2E280-0343-4BEA-BDD6-253376B35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425" y="2249487"/>
            <a:ext cx="4598986" cy="3541714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bg1"/>
                </a:solidFill>
              </a:rPr>
              <a:t>Dubravka </a:t>
            </a:r>
            <a:r>
              <a:rPr lang="hr-HR" sz="2800" dirty="0" err="1">
                <a:solidFill>
                  <a:schemeClr val="bg1"/>
                </a:solidFill>
              </a:rPr>
              <a:t>Švigir</a:t>
            </a:r>
            <a:r>
              <a:rPr lang="hr-HR" sz="2800" dirty="0">
                <a:solidFill>
                  <a:schemeClr val="bg1"/>
                </a:solidFill>
              </a:rPr>
              <a:t> Selaković, prof. čita stihove iz zbirke.</a:t>
            </a:r>
          </a:p>
        </p:txBody>
      </p:sp>
    </p:spTree>
    <p:extLst>
      <p:ext uri="{BB962C8B-B14F-4D97-AF65-F5344CB8AC3E}">
        <p14:creationId xmlns:p14="http://schemas.microsoft.com/office/powerpoint/2010/main" val="1408841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3DAE01DF-F2A5-4E27-BD38-CA6A9C70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endParaRPr lang="hr-HR" sz="320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B1A715D-382F-45B8-A598-8F63DFBBB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hr-HR" dirty="0"/>
              <a:t>Maturantica Sara i školski knjižničar Milan odsvirali su i otpjevali pjesmu Što te nema, Jadranke Stojaković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Slika 4">
            <a:extLst>
              <a:ext uri="{FF2B5EF4-FFF2-40B4-BE49-F238E27FC236}">
                <a16:creationId xmlns:a16="http://schemas.microsoft.com/office/drawing/2014/main" id="{14690D8F-4FA9-4C00-BB2D-C36C95CB3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1501860"/>
            <a:ext cx="6844045" cy="384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66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E8FC94EF-C76C-413D-8C7D-7134F8D49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>
            <a:normAutofit/>
          </a:bodyPr>
          <a:lstStyle/>
          <a:p>
            <a:endParaRPr lang="hr-HR" sz="3200"/>
          </a:p>
        </p:txBody>
      </p:sp>
      <p:pic>
        <p:nvPicPr>
          <p:cNvPr id="6" name="Slika 5" descr="Slika na kojoj se prikazuje tekst, novine&#10;&#10;Opis je automatski generiran">
            <a:extLst>
              <a:ext uri="{FF2B5EF4-FFF2-40B4-BE49-F238E27FC236}">
                <a16:creationId xmlns:a16="http://schemas.microsoft.com/office/drawing/2014/main" id="{9A40BD56-9A3F-4340-B5AC-AFD1A78B72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1" r="-1" b="23060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Rectangle 63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5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8D8BAD-5828-44F3-898F-3EF3BC039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2249487"/>
            <a:ext cx="3084892" cy="3541714"/>
          </a:xfrm>
        </p:spPr>
        <p:txBody>
          <a:bodyPr>
            <a:normAutofit/>
          </a:bodyPr>
          <a:lstStyle/>
          <a:p>
            <a:r>
              <a:rPr lang="hr-HR" sz="1800">
                <a:latin typeface="Arial" panose="020B0604020202020204" pitchFamily="34" charset="0"/>
                <a:cs typeface="Arial" panose="020B0604020202020204" pitchFamily="34" charset="0"/>
              </a:rPr>
              <a:t>https://www.glasistre.hr/kultura/predstavljena-kampanja-povjerenstva-za-ravnopravnost-spolova-istarske-zupanije-nasilje-u-obitelji-nije-problem-samo-pojedinca-vec-citavog-drustva-704879#</a:t>
            </a:r>
          </a:p>
        </p:txBody>
      </p:sp>
    </p:spTree>
    <p:extLst>
      <p:ext uri="{BB962C8B-B14F-4D97-AF65-F5344CB8AC3E}">
        <p14:creationId xmlns:p14="http://schemas.microsoft.com/office/powerpoint/2010/main" val="171330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76A745-EF46-4F73-90A8-C41DC713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9B26697-B354-45F9-8C63-52E20803F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775" y="2590925"/>
            <a:ext cx="6370636" cy="3200275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9BF8C99D-1858-4179-8157-86EB9F29A076}"/>
              </a:ext>
            </a:extLst>
          </p:cNvPr>
          <p:cNvSpPr txBox="1"/>
          <p:nvPr/>
        </p:nvSpPr>
        <p:spPr>
          <a:xfrm>
            <a:off x="4676775" y="3093939"/>
            <a:ext cx="6477000" cy="1093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solidFill>
                  <a:srgbClr val="06060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Nasilje se ne događa samo vama.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solidFill>
                  <a:srgbClr val="06060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Niste same, potražite pomoć!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61">
            <a:extLst>
              <a:ext uri="{FF2B5EF4-FFF2-40B4-BE49-F238E27FC236}">
                <a16:creationId xmlns:a16="http://schemas.microsoft.com/office/drawing/2014/main" id="{88D51D91-42D9-4691-BA64-AE83EC11675D}"/>
              </a:ext>
            </a:extLst>
          </p:cNvPr>
          <p:cNvPicPr/>
          <p:nvPr/>
        </p:nvPicPr>
        <p:blipFill rotWithShape="1">
          <a:blip r:embed="rId2"/>
          <a:srcRect l="833" r="70864" b="2"/>
          <a:stretch/>
        </p:blipFill>
        <p:spPr>
          <a:xfrm>
            <a:off x="622838" y="1657351"/>
            <a:ext cx="3825337" cy="41338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47744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užnica">
  <a:themeElements>
    <a:clrScheme name="Kružnica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Kružnic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užnica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TM04033919[[fn=Kružnica]]</Template>
  <TotalTime>439</TotalTime>
  <Words>1008</Words>
  <Application>Microsoft Office PowerPoint</Application>
  <PresentationFormat>Široki zaslon</PresentationFormat>
  <Paragraphs>30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Tw Cen MT</vt:lpstr>
      <vt:lpstr>Kružnica</vt:lpstr>
      <vt:lpstr>Stručni skup:  Preventivna strategija kao snaga škole 12. do 14. svibnja 2021.  Ljiljana Rotar, stručna suradnica-savjetnica, koordinatorica ŠPP-a</vt:lpstr>
      <vt:lpstr>PowerPoint prezentacija</vt:lpstr>
      <vt:lpstr>Povezanost KAMPANJE s prevencijom U ŠKOLI:  </vt:lpstr>
      <vt:lpstr>CILJEVI:     </vt:lpstr>
      <vt:lpstr>Svjedočanstva:</vt:lpstr>
      <vt:lpstr>PowerPoint prezentacija</vt:lpstr>
      <vt:lpstr>Svjedočanstva učenica medicinske škole pula</vt:lpstr>
      <vt:lpstr>Svjedočanstva učenica medicinske škole pula</vt:lpstr>
      <vt:lpstr>Svjedočanstva učenica medicinske škole pula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Ljiljana</dc:creator>
  <cp:lastModifiedBy>Ljiljana</cp:lastModifiedBy>
  <cp:revision>21</cp:revision>
  <dcterms:created xsi:type="dcterms:W3CDTF">2021-05-09T09:40:32Z</dcterms:created>
  <dcterms:modified xsi:type="dcterms:W3CDTF">2021-05-17T08:29:07Z</dcterms:modified>
</cp:coreProperties>
</file>