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5" r:id="rId11"/>
    <p:sldId id="263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319DE-AC5F-44D1-BCB2-241042451600}" type="doc">
      <dgm:prSet loTypeId="urn:microsoft.com/office/officeart/2005/8/layout/cycle7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36CCE83-4624-4764-9A05-D062408C1A8E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hr-HR" sz="2000" b="1" dirty="0">
              <a:latin typeface="Arial" panose="020B0604020202020204" pitchFamily="34" charset="0"/>
              <a:cs typeface="Arial" panose="020B0604020202020204" pitchFamily="34" charset="0"/>
            </a:rPr>
            <a:t>JAČANJE ULOGE PRIMALJA U OKVIRU JAVNOG ZDRAVSTVA</a:t>
          </a:r>
          <a:endParaRPr lang="en-US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3FA4D3-661C-4D0A-B67E-4BACFA0D1B51}" type="parTrans" cxnId="{377013C4-5DAE-44F7-BAE8-8A782FEE2CA3}">
      <dgm:prSet/>
      <dgm:spPr/>
      <dgm:t>
        <a:bodyPr/>
        <a:lstStyle/>
        <a:p>
          <a:endParaRPr lang="en-US"/>
        </a:p>
      </dgm:t>
    </dgm:pt>
    <dgm:pt modelId="{AAEECEB5-10AF-4C19-A3EE-3E1F55101A38}" type="sibTrans" cxnId="{377013C4-5DAE-44F7-BAE8-8A782FEE2CA3}">
      <dgm:prSet/>
      <dgm:spPr/>
      <dgm:t>
        <a:bodyPr/>
        <a:lstStyle/>
        <a:p>
          <a:endParaRPr lang="en-US"/>
        </a:p>
      </dgm:t>
    </dgm:pt>
    <dgm:pt modelId="{E1F130CE-A9B0-4E6B-98D1-BD3A4770232E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hr-HR" sz="2000" b="1" dirty="0">
              <a:latin typeface="Arial" panose="020B0604020202020204" pitchFamily="34" charset="0"/>
              <a:cs typeface="Arial" panose="020B0604020202020204" pitchFamily="34" charset="0"/>
            </a:rPr>
            <a:t>PROMICANJE ZDRAVLJA ŽENE I OBITELJI</a:t>
          </a:r>
          <a:endParaRPr lang="en-US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8787A2-D548-401F-9B54-7D9A84C60F61}" type="parTrans" cxnId="{31BC6097-06D0-4EF3-83B1-C39FB08BD24C}">
      <dgm:prSet/>
      <dgm:spPr/>
      <dgm:t>
        <a:bodyPr/>
        <a:lstStyle/>
        <a:p>
          <a:endParaRPr lang="en-US"/>
        </a:p>
      </dgm:t>
    </dgm:pt>
    <dgm:pt modelId="{40C765DB-9F28-4FE1-8AA3-5860040EE5B5}" type="sibTrans" cxnId="{31BC6097-06D0-4EF3-83B1-C39FB08BD24C}">
      <dgm:prSet/>
      <dgm:spPr/>
      <dgm:t>
        <a:bodyPr/>
        <a:lstStyle/>
        <a:p>
          <a:endParaRPr lang="en-US"/>
        </a:p>
      </dgm:t>
    </dgm:pt>
    <dgm:pt modelId="{B5A3BE7D-A05B-4862-A33D-2D8686F9AB0B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hr-HR" sz="2000" b="1" dirty="0">
              <a:latin typeface="Arial" panose="020B0604020202020204" pitchFamily="34" charset="0"/>
              <a:cs typeface="Arial" panose="020B0604020202020204" pitchFamily="34" charset="0"/>
            </a:rPr>
            <a:t>SMANJENJE MORTALITETA I MORBIDITETA MAJKI I DJECE</a:t>
          </a:r>
          <a:endParaRPr lang="en-US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5617DE-5285-4E8C-ADB7-E20620035A33}" type="parTrans" cxnId="{7E39463D-9D34-4DCE-84C5-E07208A1A287}">
      <dgm:prSet/>
      <dgm:spPr/>
      <dgm:t>
        <a:bodyPr/>
        <a:lstStyle/>
        <a:p>
          <a:endParaRPr lang="en-US"/>
        </a:p>
      </dgm:t>
    </dgm:pt>
    <dgm:pt modelId="{11E7BEB6-BDF2-4768-B3A9-E9A717E3B06F}" type="sibTrans" cxnId="{7E39463D-9D34-4DCE-84C5-E07208A1A287}">
      <dgm:prSet/>
      <dgm:spPr/>
      <dgm:t>
        <a:bodyPr/>
        <a:lstStyle/>
        <a:p>
          <a:endParaRPr lang="en-US"/>
        </a:p>
      </dgm:t>
    </dgm:pt>
    <dgm:pt modelId="{31F03942-6473-43AF-98B8-AEBF06535096}" type="pres">
      <dgm:prSet presAssocID="{51E319DE-AC5F-44D1-BCB2-241042451600}" presName="Name0" presStyleCnt="0">
        <dgm:presLayoutVars>
          <dgm:dir/>
          <dgm:resizeHandles val="exact"/>
        </dgm:presLayoutVars>
      </dgm:prSet>
      <dgm:spPr/>
    </dgm:pt>
    <dgm:pt modelId="{8D058D33-0964-4E04-8BED-F0BAE80B10F6}" type="pres">
      <dgm:prSet presAssocID="{436CCE83-4624-4764-9A05-D062408C1A8E}" presName="node" presStyleLbl="node1" presStyleIdx="0" presStyleCnt="3" custScaleX="133424" custScaleY="150618">
        <dgm:presLayoutVars>
          <dgm:bulletEnabled val="1"/>
        </dgm:presLayoutVars>
      </dgm:prSet>
      <dgm:spPr/>
    </dgm:pt>
    <dgm:pt modelId="{7ECA61E9-D09E-4AB9-9E66-434EF970A48C}" type="pres">
      <dgm:prSet presAssocID="{AAEECEB5-10AF-4C19-A3EE-3E1F55101A38}" presName="sibTrans" presStyleLbl="sibTrans2D1" presStyleIdx="0" presStyleCnt="3"/>
      <dgm:spPr/>
    </dgm:pt>
    <dgm:pt modelId="{2360AFE1-101F-442E-B613-84C1B86D4ABF}" type="pres">
      <dgm:prSet presAssocID="{AAEECEB5-10AF-4C19-A3EE-3E1F55101A38}" presName="connectorText" presStyleLbl="sibTrans2D1" presStyleIdx="0" presStyleCnt="3"/>
      <dgm:spPr/>
    </dgm:pt>
    <dgm:pt modelId="{A206DAE9-8809-4E85-AEE0-29F7A4445CC0}" type="pres">
      <dgm:prSet presAssocID="{E1F130CE-A9B0-4E6B-98D1-BD3A4770232E}" presName="node" presStyleLbl="node1" presStyleIdx="1" presStyleCnt="3" custScaleX="109523" custScaleY="136033">
        <dgm:presLayoutVars>
          <dgm:bulletEnabled val="1"/>
        </dgm:presLayoutVars>
      </dgm:prSet>
      <dgm:spPr/>
    </dgm:pt>
    <dgm:pt modelId="{69224963-E7A5-4326-A75F-88ABCFE279F9}" type="pres">
      <dgm:prSet presAssocID="{40C765DB-9F28-4FE1-8AA3-5860040EE5B5}" presName="sibTrans" presStyleLbl="sibTrans2D1" presStyleIdx="1" presStyleCnt="3"/>
      <dgm:spPr/>
    </dgm:pt>
    <dgm:pt modelId="{0F00BBBD-EDCA-4E1D-A968-05E1AF5BE470}" type="pres">
      <dgm:prSet presAssocID="{40C765DB-9F28-4FE1-8AA3-5860040EE5B5}" presName="connectorText" presStyleLbl="sibTrans2D1" presStyleIdx="1" presStyleCnt="3"/>
      <dgm:spPr/>
    </dgm:pt>
    <dgm:pt modelId="{B80C80D1-D7C7-492C-B89B-B8234919E8E7}" type="pres">
      <dgm:prSet presAssocID="{B5A3BE7D-A05B-4862-A33D-2D8686F9AB0B}" presName="node" presStyleLbl="node1" presStyleIdx="2" presStyleCnt="3" custScaleX="118267" custScaleY="154493">
        <dgm:presLayoutVars>
          <dgm:bulletEnabled val="1"/>
        </dgm:presLayoutVars>
      </dgm:prSet>
      <dgm:spPr/>
    </dgm:pt>
    <dgm:pt modelId="{F85FD4DD-46D3-457B-A534-2C2252D79FE7}" type="pres">
      <dgm:prSet presAssocID="{11E7BEB6-BDF2-4768-B3A9-E9A717E3B06F}" presName="sibTrans" presStyleLbl="sibTrans2D1" presStyleIdx="2" presStyleCnt="3"/>
      <dgm:spPr/>
    </dgm:pt>
    <dgm:pt modelId="{A01CB6BF-CE4B-4CB2-A6A0-864F89CD4CCD}" type="pres">
      <dgm:prSet presAssocID="{11E7BEB6-BDF2-4768-B3A9-E9A717E3B06F}" presName="connectorText" presStyleLbl="sibTrans2D1" presStyleIdx="2" presStyleCnt="3"/>
      <dgm:spPr/>
    </dgm:pt>
  </dgm:ptLst>
  <dgm:cxnLst>
    <dgm:cxn modelId="{87961C04-AD08-484E-A14D-08173F8372D4}" type="presOf" srcId="{E1F130CE-A9B0-4E6B-98D1-BD3A4770232E}" destId="{A206DAE9-8809-4E85-AEE0-29F7A4445CC0}" srcOrd="0" destOrd="0" presId="urn:microsoft.com/office/officeart/2005/8/layout/cycle7"/>
    <dgm:cxn modelId="{8579950A-1A6D-48CA-8328-F3ED757D425A}" type="presOf" srcId="{436CCE83-4624-4764-9A05-D062408C1A8E}" destId="{8D058D33-0964-4E04-8BED-F0BAE80B10F6}" srcOrd="0" destOrd="0" presId="urn:microsoft.com/office/officeart/2005/8/layout/cycle7"/>
    <dgm:cxn modelId="{59625320-5C7E-4FA4-B93E-952ED4496A27}" type="presOf" srcId="{AAEECEB5-10AF-4C19-A3EE-3E1F55101A38}" destId="{7ECA61E9-D09E-4AB9-9E66-434EF970A48C}" srcOrd="0" destOrd="0" presId="urn:microsoft.com/office/officeart/2005/8/layout/cycle7"/>
    <dgm:cxn modelId="{C2343C3C-362A-4908-B4D3-C6A5EDF87606}" type="presOf" srcId="{11E7BEB6-BDF2-4768-B3A9-E9A717E3B06F}" destId="{A01CB6BF-CE4B-4CB2-A6A0-864F89CD4CCD}" srcOrd="1" destOrd="0" presId="urn:microsoft.com/office/officeart/2005/8/layout/cycle7"/>
    <dgm:cxn modelId="{7E39463D-9D34-4DCE-84C5-E07208A1A287}" srcId="{51E319DE-AC5F-44D1-BCB2-241042451600}" destId="{B5A3BE7D-A05B-4862-A33D-2D8686F9AB0B}" srcOrd="2" destOrd="0" parTransId="{1F5617DE-5285-4E8C-ADB7-E20620035A33}" sibTransId="{11E7BEB6-BDF2-4768-B3A9-E9A717E3B06F}"/>
    <dgm:cxn modelId="{6A6F225D-2620-4248-AB19-C77B3221E9BA}" type="presOf" srcId="{AAEECEB5-10AF-4C19-A3EE-3E1F55101A38}" destId="{2360AFE1-101F-442E-B613-84C1B86D4ABF}" srcOrd="1" destOrd="0" presId="urn:microsoft.com/office/officeart/2005/8/layout/cycle7"/>
    <dgm:cxn modelId="{6D18F870-1698-4B83-8C94-47C09D2624F2}" type="presOf" srcId="{40C765DB-9F28-4FE1-8AA3-5860040EE5B5}" destId="{69224963-E7A5-4326-A75F-88ABCFE279F9}" srcOrd="0" destOrd="0" presId="urn:microsoft.com/office/officeart/2005/8/layout/cycle7"/>
    <dgm:cxn modelId="{7317F27D-70A2-4406-A3EF-97078417CCB9}" type="presOf" srcId="{B5A3BE7D-A05B-4862-A33D-2D8686F9AB0B}" destId="{B80C80D1-D7C7-492C-B89B-B8234919E8E7}" srcOrd="0" destOrd="0" presId="urn:microsoft.com/office/officeart/2005/8/layout/cycle7"/>
    <dgm:cxn modelId="{31BC6097-06D0-4EF3-83B1-C39FB08BD24C}" srcId="{51E319DE-AC5F-44D1-BCB2-241042451600}" destId="{E1F130CE-A9B0-4E6B-98D1-BD3A4770232E}" srcOrd="1" destOrd="0" parTransId="{248787A2-D548-401F-9B54-7D9A84C60F61}" sibTransId="{40C765DB-9F28-4FE1-8AA3-5860040EE5B5}"/>
    <dgm:cxn modelId="{C24628BA-88A8-40D4-84EB-DDF2209458AC}" type="presOf" srcId="{11E7BEB6-BDF2-4768-B3A9-E9A717E3B06F}" destId="{F85FD4DD-46D3-457B-A534-2C2252D79FE7}" srcOrd="0" destOrd="0" presId="urn:microsoft.com/office/officeart/2005/8/layout/cycle7"/>
    <dgm:cxn modelId="{BDFC6CBD-F5F5-4D82-A02B-CA0196D441CF}" type="presOf" srcId="{51E319DE-AC5F-44D1-BCB2-241042451600}" destId="{31F03942-6473-43AF-98B8-AEBF06535096}" srcOrd="0" destOrd="0" presId="urn:microsoft.com/office/officeart/2005/8/layout/cycle7"/>
    <dgm:cxn modelId="{377013C4-5DAE-44F7-BAE8-8A782FEE2CA3}" srcId="{51E319DE-AC5F-44D1-BCB2-241042451600}" destId="{436CCE83-4624-4764-9A05-D062408C1A8E}" srcOrd="0" destOrd="0" parTransId="{763FA4D3-661C-4D0A-B67E-4BACFA0D1B51}" sibTransId="{AAEECEB5-10AF-4C19-A3EE-3E1F55101A38}"/>
    <dgm:cxn modelId="{9A486AFB-FDFC-4862-9EA7-FE90BCA4AF29}" type="presOf" srcId="{40C765DB-9F28-4FE1-8AA3-5860040EE5B5}" destId="{0F00BBBD-EDCA-4E1D-A968-05E1AF5BE470}" srcOrd="1" destOrd="0" presId="urn:microsoft.com/office/officeart/2005/8/layout/cycle7"/>
    <dgm:cxn modelId="{CF3DFB6C-3AF3-4B85-B4C8-95F17B59C75D}" type="presParOf" srcId="{31F03942-6473-43AF-98B8-AEBF06535096}" destId="{8D058D33-0964-4E04-8BED-F0BAE80B10F6}" srcOrd="0" destOrd="0" presId="urn:microsoft.com/office/officeart/2005/8/layout/cycle7"/>
    <dgm:cxn modelId="{0E0BC5D7-1A5D-49C8-9E3F-99815AE0C86E}" type="presParOf" srcId="{31F03942-6473-43AF-98B8-AEBF06535096}" destId="{7ECA61E9-D09E-4AB9-9E66-434EF970A48C}" srcOrd="1" destOrd="0" presId="urn:microsoft.com/office/officeart/2005/8/layout/cycle7"/>
    <dgm:cxn modelId="{3ABB6EBC-EAFE-4ED8-8E57-0D1A190E145B}" type="presParOf" srcId="{7ECA61E9-D09E-4AB9-9E66-434EF970A48C}" destId="{2360AFE1-101F-442E-B613-84C1B86D4ABF}" srcOrd="0" destOrd="0" presId="urn:microsoft.com/office/officeart/2005/8/layout/cycle7"/>
    <dgm:cxn modelId="{E1ED6679-8994-4580-8F4F-3E30334A405B}" type="presParOf" srcId="{31F03942-6473-43AF-98B8-AEBF06535096}" destId="{A206DAE9-8809-4E85-AEE0-29F7A4445CC0}" srcOrd="2" destOrd="0" presId="urn:microsoft.com/office/officeart/2005/8/layout/cycle7"/>
    <dgm:cxn modelId="{185363F0-FC58-48AD-9716-77B4104BC810}" type="presParOf" srcId="{31F03942-6473-43AF-98B8-AEBF06535096}" destId="{69224963-E7A5-4326-A75F-88ABCFE279F9}" srcOrd="3" destOrd="0" presId="urn:microsoft.com/office/officeart/2005/8/layout/cycle7"/>
    <dgm:cxn modelId="{ABFAAC3D-2933-40EF-9534-DF0CA57542C5}" type="presParOf" srcId="{69224963-E7A5-4326-A75F-88ABCFE279F9}" destId="{0F00BBBD-EDCA-4E1D-A968-05E1AF5BE470}" srcOrd="0" destOrd="0" presId="urn:microsoft.com/office/officeart/2005/8/layout/cycle7"/>
    <dgm:cxn modelId="{7657B732-B5E9-4788-AA05-D968B39E1F49}" type="presParOf" srcId="{31F03942-6473-43AF-98B8-AEBF06535096}" destId="{B80C80D1-D7C7-492C-B89B-B8234919E8E7}" srcOrd="4" destOrd="0" presId="urn:microsoft.com/office/officeart/2005/8/layout/cycle7"/>
    <dgm:cxn modelId="{1E2BF866-CA95-4B96-8B6E-2DE6D341D5E2}" type="presParOf" srcId="{31F03942-6473-43AF-98B8-AEBF06535096}" destId="{F85FD4DD-46D3-457B-A534-2C2252D79FE7}" srcOrd="5" destOrd="0" presId="urn:microsoft.com/office/officeart/2005/8/layout/cycle7"/>
    <dgm:cxn modelId="{8CFD973B-E68C-4BE4-8B08-4B667BEE4393}" type="presParOf" srcId="{F85FD4DD-46D3-457B-A534-2C2252D79FE7}" destId="{A01CB6BF-CE4B-4CB2-A6A0-864F89CD4CC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58D33-0964-4E04-8BED-F0BAE80B10F6}">
      <dsp:nvSpPr>
        <dsp:cNvPr id="0" name=""/>
        <dsp:cNvSpPr/>
      </dsp:nvSpPr>
      <dsp:spPr>
        <a:xfrm>
          <a:off x="3619818" y="-315076"/>
          <a:ext cx="3216607" cy="18155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latin typeface="Arial" panose="020B0604020202020204" pitchFamily="34" charset="0"/>
              <a:cs typeface="Arial" panose="020B0604020202020204" pitchFamily="34" charset="0"/>
            </a:rPr>
            <a:t>JAČANJE ULOGE PRIMALJA U OKVIRU JAVNOG ZDRAVSTVA</a:t>
          </a:r>
          <a:endParaRPr lang="en-U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2994" y="-261900"/>
        <a:ext cx="3110255" cy="1709209"/>
      </dsp:txXfrm>
    </dsp:sp>
    <dsp:sp modelId="{7ECA61E9-D09E-4AB9-9E66-434EF970A48C}">
      <dsp:nvSpPr>
        <dsp:cNvPr id="0" name=""/>
        <dsp:cNvSpPr/>
      </dsp:nvSpPr>
      <dsp:spPr>
        <a:xfrm rot="3600000">
          <a:off x="5754306" y="2150576"/>
          <a:ext cx="990087" cy="4218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880874" y="2234954"/>
        <a:ext cx="736951" cy="253136"/>
      </dsp:txXfrm>
    </dsp:sp>
    <dsp:sp modelId="{A206DAE9-8809-4E85-AEE0-29F7A4445CC0}">
      <dsp:nvSpPr>
        <dsp:cNvPr id="0" name=""/>
        <dsp:cNvSpPr/>
      </dsp:nvSpPr>
      <dsp:spPr>
        <a:xfrm>
          <a:off x="5899626" y="3222561"/>
          <a:ext cx="2640398" cy="16397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latin typeface="Arial" panose="020B0604020202020204" pitchFamily="34" charset="0"/>
              <a:cs typeface="Arial" panose="020B0604020202020204" pitchFamily="34" charset="0"/>
            </a:rPr>
            <a:t>PROMICANJE ZDRAVLJA ŽENE I OBITELJI</a:t>
          </a:r>
          <a:endParaRPr lang="en-U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653" y="3270588"/>
        <a:ext cx="2544344" cy="1543698"/>
      </dsp:txXfrm>
    </dsp:sp>
    <dsp:sp modelId="{69224963-E7A5-4326-A75F-88ABCFE279F9}">
      <dsp:nvSpPr>
        <dsp:cNvPr id="0" name=""/>
        <dsp:cNvSpPr/>
      </dsp:nvSpPr>
      <dsp:spPr>
        <a:xfrm rot="10800000">
          <a:off x="4785778" y="3831491"/>
          <a:ext cx="990087" cy="4218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4912346" y="3915869"/>
        <a:ext cx="736951" cy="253136"/>
      </dsp:txXfrm>
    </dsp:sp>
    <dsp:sp modelId="{B80C80D1-D7C7-492C-B89B-B8234919E8E7}">
      <dsp:nvSpPr>
        <dsp:cNvPr id="0" name=""/>
        <dsp:cNvSpPr/>
      </dsp:nvSpPr>
      <dsp:spPr>
        <a:xfrm>
          <a:off x="1810817" y="3111301"/>
          <a:ext cx="2851200" cy="18622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latin typeface="Arial" panose="020B0604020202020204" pitchFamily="34" charset="0"/>
              <a:cs typeface="Arial" panose="020B0604020202020204" pitchFamily="34" charset="0"/>
            </a:rPr>
            <a:t>SMANJENJE MORTALITETA I MORBIDITETA MAJKI I DJECE</a:t>
          </a:r>
          <a:endParaRPr lang="en-U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65361" y="3165845"/>
        <a:ext cx="2742112" cy="1753183"/>
      </dsp:txXfrm>
    </dsp:sp>
    <dsp:sp modelId="{F85FD4DD-46D3-457B-A534-2C2252D79FE7}">
      <dsp:nvSpPr>
        <dsp:cNvPr id="0" name=""/>
        <dsp:cNvSpPr/>
      </dsp:nvSpPr>
      <dsp:spPr>
        <a:xfrm rot="18000000">
          <a:off x="3743968" y="2094947"/>
          <a:ext cx="990087" cy="4218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870536" y="2179325"/>
        <a:ext cx="736951" cy="253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64" name="Rectangle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Rectangle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490" y="1808532"/>
            <a:ext cx="5459365" cy="29858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MEĐUNARODNI DAN PRIMALJA</a:t>
            </a:r>
            <a:br>
              <a:rPr lang="hr-HR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5.svibanj 2021</a:t>
            </a:r>
            <a:endParaRPr lang="en-U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stract imag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9" name="Rectangle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751" y="642594"/>
            <a:ext cx="6718433" cy="803147"/>
          </a:xfrm>
        </p:spPr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PRIMALJA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071E26E9-C915-48B1-9B3E-CE8DCA48EFB9}"/>
              </a:ext>
            </a:extLst>
          </p:cNvPr>
          <p:cNvSpPr/>
          <p:nvPr/>
        </p:nvSpPr>
        <p:spPr>
          <a:xfrm>
            <a:off x="7691765" y="2595204"/>
            <a:ext cx="790832" cy="11738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6B88C4-1320-4EB7-BBCF-CFD29D13BF69}"/>
              </a:ext>
            </a:extLst>
          </p:cNvPr>
          <p:cNvSpPr txBox="1"/>
          <p:nvPr/>
        </p:nvSpPr>
        <p:spPr>
          <a:xfrm>
            <a:off x="6870358" y="4004705"/>
            <a:ext cx="27988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r-HR" b="1" dirty="0"/>
              <a:t>ODGOVORNA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r-HR" b="1" dirty="0"/>
              <a:t>SNALAŽLJIVA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r-HR" b="1" dirty="0"/>
              <a:t>HRABRA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r-HR" b="1" dirty="0"/>
              <a:t>OSJEĆAJNA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E886E-FDFE-418D-85AE-1579199A15CF}"/>
              </a:ext>
            </a:extLst>
          </p:cNvPr>
          <p:cNvSpPr txBox="1"/>
          <p:nvPr/>
        </p:nvSpPr>
        <p:spPr>
          <a:xfrm>
            <a:off x="5146988" y="1526473"/>
            <a:ext cx="5918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POSTAJE DIO VAŠEG NALJEPŠEG SJEĆANJA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E74F0-BA6A-4D1B-83B0-96FDC11FB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15546"/>
            <a:ext cx="10058400" cy="513719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hr-HR" sz="2800" b="1" dirty="0"/>
              <a:t>POVIJEST PRIMALJSTVA</a:t>
            </a:r>
          </a:p>
          <a:p>
            <a:pPr>
              <a:lnSpc>
                <a:spcPct val="150000"/>
              </a:lnSpc>
            </a:pPr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O ULOZI PRIMALJE GOVORI PLATON</a:t>
            </a:r>
          </a:p>
          <a:p>
            <a:pPr>
              <a:lnSpc>
                <a:spcPct val="150000"/>
              </a:lnSpc>
            </a:pPr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SOKRAT JE IZVLAČIO ISTINU IZ ČOVJEKA KROZ DIJALOG ONAKO VJEŠTO KAKO BI BABICA IZBUKLA DIJETE IZ ŽENE, POMAŽUĆI MU DA UGLEDA SVJETLO DANA</a:t>
            </a:r>
          </a:p>
          <a:p>
            <a:pPr>
              <a:lnSpc>
                <a:spcPct val="150000"/>
              </a:lnSpc>
            </a:pPr>
            <a:r>
              <a:rPr lang="hr-H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RIMU SU PRIMALJE - OBSTETRICES - UŽIVALE VELIKO POŠTOVANJE</a:t>
            </a:r>
          </a:p>
          <a:p>
            <a:pPr>
              <a:lnSpc>
                <a:spcPct val="150000"/>
              </a:lnSpc>
            </a:pPr>
            <a:r>
              <a:rPr lang="hr-H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NJIHOVA DUŽNOST NIJE BILA SAMO DA POMAŽU KOD POROĐAJA, VEĆ SU I LIJEČILE MEDIKAMENTIMA, TE NJEGOVALE ŽENE I DJECU.</a:t>
            </a:r>
            <a:endParaRPr lang="hr-H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99C147-26D2-4137-9851-93E938028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593" y="3644583"/>
            <a:ext cx="3750148" cy="280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82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7E74-7FC4-460B-B3D5-0EDCA769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020" y="219075"/>
            <a:ext cx="10058400" cy="1371600"/>
          </a:xfrm>
        </p:spPr>
        <p:txBody>
          <a:bodyPr/>
          <a:lstStyle/>
          <a:p>
            <a:pPr algn="ctr"/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CILJEVI PRIMALJSTVA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D853DD-C1FC-45B3-A20D-967D45FDE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969413"/>
              </p:ext>
            </p:extLst>
          </p:nvPr>
        </p:nvGraphicFramePr>
        <p:xfrm>
          <a:off x="1213020" y="1445741"/>
          <a:ext cx="10350843" cy="4658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008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744B7-07AA-4F3A-ABEC-EF1EABE3E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1F636A-0B16-4784-A970-51AA2725F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3396" y="965243"/>
            <a:ext cx="6815124" cy="492751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B3020-813F-430E-97FF-530C204AE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80" y="420131"/>
            <a:ext cx="4455082" cy="603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E3D0-6081-441F-A0DD-F89E9F0E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ULOGA PRIMALJE U ŽIVOTU JEDNE ŽENE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DCF6-1862-4CC9-86CA-0CC914A8D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01156"/>
            <a:ext cx="10058400" cy="33515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Planiranje trudnoće, prehrane, obuće, odjeće, odmor, aktivnosti, seksualnost, razvoj djeteta kroz trudnoću, suočavanje sa strahovima, psihofizičke promjene na tijelu žene i kako se nositi sa njima</a:t>
            </a:r>
          </a:p>
          <a:p>
            <a:pPr>
              <a:lnSpc>
                <a:spcPct val="150000"/>
              </a:lnSpc>
            </a:pPr>
            <a:endParaRPr lang="hr-H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Uklanjanje straha od poroda i rađaonice, trudova i cijelog procesa rađanja</a:t>
            </a:r>
          </a:p>
        </p:txBody>
      </p:sp>
    </p:spTree>
    <p:extLst>
      <p:ext uri="{BB962C8B-B14F-4D97-AF65-F5344CB8AC3E}">
        <p14:creationId xmlns:p14="http://schemas.microsoft.com/office/powerpoint/2010/main" val="377739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FD85CBA-F667-4521-859A-D04C2FD6E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6017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23" name="Rectangle 1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1A61D77-6360-4CD2-8866-5C0214CED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2669" y="798896"/>
            <a:ext cx="4602152" cy="5442106"/>
          </a:xfrm>
        </p:spPr>
        <p:txBody>
          <a:bodyPr>
            <a:normAutofit/>
          </a:bodyPr>
          <a:lstStyle/>
          <a:p>
            <a:pPr marL="182880" marR="0" lvl="0" indent="-182880" defTabSz="914400" rtl="0" eaLnBrk="1" fontAlgn="auto" latinLnBrk="0" hangingPunct="1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Praktičan rad sa budućim majkama: njega novorođenčeta, kupanje,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prebrisavanje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higijena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pelenske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regije, njega pupka, oblačenje, presvlačenje,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baby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handling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masaža dojki, prednosti dojenja, stvaranje čvrste veze sa djetetom i partnerom, posjete u babinju i nakon babinja, izlasci u šetnje, seksualnost nakon poroda, ponovno uspostavljanje fizioloških funkcija svog tijela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587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3D902-D3E8-4FF4-9FA1-616EC1CF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B8A1C8-C6C0-4E04-A573-B2D517815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702" y="463378"/>
            <a:ext cx="3336323" cy="5931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51C98F-8436-4111-9318-2BFB4681C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025" y="463377"/>
            <a:ext cx="7908324" cy="59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1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9B77-EFDD-4504-BB86-BACCD5A3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73661"/>
            <a:ext cx="10058400" cy="224645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Važna je potpora, povjerenje i sigurnost, te pristupačnost primalja kao stručnih osoba koje su uz obitelj u najosjetljivijim i najvažnijim trenutcima u njihovim životima.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66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6">
            <a:extLst>
              <a:ext uri="{FF2B5EF4-FFF2-40B4-BE49-F238E27FC236}">
                <a16:creationId xmlns:a16="http://schemas.microsoft.com/office/drawing/2014/main" id="{0E3E2BDC-F79F-48F0-865D-2748ADE2C5BE}"/>
              </a:ext>
            </a:extLst>
          </p:cNvPr>
          <p:cNvSpPr txBox="1"/>
          <p:nvPr/>
        </p:nvSpPr>
        <p:spPr>
          <a:xfrm>
            <a:off x="6022161" y="1677820"/>
            <a:ext cx="5441003" cy="3520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Svim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primaljama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sretan</a:t>
            </a:r>
            <a:endParaRPr lang="hr-HR" sz="3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Međunarodni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dan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primalja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6F672B0-C7C6-4657-8B9C-537F4FE84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56" y="1241899"/>
            <a:ext cx="4414438" cy="439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05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4A532A-EA0D-41F9-B458-AF9358EF2F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92E9E5-79AF-4029-8FCA-9C327D54FD8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59927E4-E194-47BE-91C2-B87D50CF51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{77C54FDD-D12F-4CE8-B872-25AF3CC05DEB}tf56410444</Template>
  <TotalTime>0</TotalTime>
  <Words>252</Words>
  <Application>Microsoft Office PowerPoint</Application>
  <PresentationFormat>Široki zaslon</PresentationFormat>
  <Paragraphs>24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Avenir Next LT Pro Light</vt:lpstr>
      <vt:lpstr>Garamond</vt:lpstr>
      <vt:lpstr>SavonVTI</vt:lpstr>
      <vt:lpstr>MEĐUNARODNI DAN PRIMALJA 5.svibanj 2021</vt:lpstr>
      <vt:lpstr>PRIMALJA</vt:lpstr>
      <vt:lpstr>PowerPoint prezentacija</vt:lpstr>
      <vt:lpstr>CILJEVI PRIMALJSTVA</vt:lpstr>
      <vt:lpstr>PowerPoint prezentacija</vt:lpstr>
      <vt:lpstr>ULOGA PRIMALJE U ŽIVOTU JEDNE ŽENE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2020-04-22T12:56:15Z</dcterms:created>
  <dcterms:modified xsi:type="dcterms:W3CDTF">2021-05-04T15:52:32Z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