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ms-office.legacyDiagramTex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82" r:id="rId8"/>
    <p:sldId id="283" r:id="rId9"/>
    <p:sldId id="263" r:id="rId10"/>
    <p:sldId id="276" r:id="rId11"/>
    <p:sldId id="278" r:id="rId12"/>
    <p:sldId id="280" r:id="rId13"/>
    <p:sldId id="271" r:id="rId14"/>
    <p:sldId id="273" r:id="rId15"/>
    <p:sldId id="268" r:id="rId16"/>
    <p:sldId id="265" r:id="rId17"/>
    <p:sldId id="269" r:id="rId18"/>
    <p:sldId id="266" r:id="rId19"/>
    <p:sldId id="275" r:id="rId20"/>
    <p:sldId id="274" r:id="rId21"/>
    <p:sldId id="267" r:id="rId22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0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openxmlformats.org/officeDocument/2006/relationships/image" Target="../media/image3.jpe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jeni pravokutni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Zaobljeni pravokutnik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Naslov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20" name="Podnaslov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19" name="Rezervirano mjesto datum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11" name="Rezervirano mjesto broja slajd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jeni pravokutnik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Zaobljeni pravokutnik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jeni pravokutni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jeni pravokutni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avokutnik s jednim zaobljenim kuto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r-HR" smtClean="0"/>
              <a:t>Pritisnite ikonu za dodavanje slike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jeni pravokutni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Zaobljeni pravokutnik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Rezervirano mjesto naslova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25" name="Rezervirano mjesto datum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EF31F46-EDB0-49BA-8554-A16E710A4873}" type="datetimeFigureOut">
              <a:rPr lang="hr-HR" smtClean="0"/>
              <a:pPr/>
              <a:t>12.10.2018.</a:t>
            </a:fld>
            <a:endParaRPr lang="hr-HR"/>
          </a:p>
        </p:txBody>
      </p:sp>
      <p:sp>
        <p:nvSpPr>
          <p:cNvPr id="18" name="Rezervirano mjesto podnožj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6597780-9F79-4A6D-A391-804854D42236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Radni_list_programa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err="1" smtClean="0"/>
              <a:t>Samovrednovanje</a:t>
            </a:r>
            <a:r>
              <a:rPr lang="hr-HR" dirty="0" smtClean="0"/>
              <a:t> </a:t>
            </a:r>
            <a:r>
              <a:rPr lang="hr-HR" smtClean="0"/>
              <a:t>Medicinske škole Pula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hr-HR" dirty="0" smtClean="0"/>
              <a:t>Pripremio TIM ZA KVALITETU</a:t>
            </a:r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  <a:defRPr/>
            </a:pPr>
            <a:endParaRPr lang="hr-HR" dirty="0" smtClean="0">
              <a:cs typeface="Times New Roman" pitchFamily="18" charset="0"/>
            </a:endParaRPr>
          </a:p>
          <a:p>
            <a:pPr>
              <a:buNone/>
              <a:defRPr/>
            </a:pPr>
            <a:endParaRPr lang="hr-HR" dirty="0" smtClean="0">
              <a:cs typeface="Times New Roman" pitchFamily="18" charset="0"/>
            </a:endParaRPr>
          </a:p>
          <a:p>
            <a:pPr>
              <a:buNone/>
              <a:defRPr/>
            </a:pPr>
            <a:r>
              <a:rPr lang="hr-HR" dirty="0" err="1" smtClean="0">
                <a:cs typeface="Times New Roman" pitchFamily="18" charset="0"/>
              </a:rPr>
              <a:t>Samovrednovanje</a:t>
            </a:r>
            <a:r>
              <a:rPr lang="hr-HR" dirty="0" smtClean="0">
                <a:cs typeface="Times New Roman" pitchFamily="18" charset="0"/>
              </a:rPr>
              <a:t> škola je proces sustavnog i trajnog praćenja, </a:t>
            </a:r>
          </a:p>
          <a:p>
            <a:pPr>
              <a:buNone/>
              <a:defRPr/>
            </a:pPr>
            <a:r>
              <a:rPr lang="hr-HR" dirty="0" smtClean="0">
                <a:cs typeface="Times New Roman" pitchFamily="18" charset="0"/>
              </a:rPr>
              <a:t>analiziranja i preispitivanja vlastite prakse s ciljem </a:t>
            </a:r>
            <a:r>
              <a:rPr lang="hr-HR" u="sng" dirty="0" smtClean="0">
                <a:cs typeface="Times New Roman" pitchFamily="18" charset="0"/>
              </a:rPr>
              <a:t>unapređenja škole</a:t>
            </a:r>
            <a:r>
              <a:rPr lang="hr-HR" u="sng" dirty="0" smtClean="0"/>
              <a:t>.</a:t>
            </a:r>
          </a:p>
          <a:p>
            <a:pPr>
              <a:buNone/>
              <a:defRPr/>
            </a:pPr>
            <a:endParaRPr lang="hr-HR" dirty="0" smtClean="0"/>
          </a:p>
          <a:p>
            <a:pPr>
              <a:buNone/>
              <a:defRPr/>
            </a:pPr>
            <a:endParaRPr lang="hr-HR" dirty="0" smtClean="0"/>
          </a:p>
          <a:p>
            <a:pPr>
              <a:buNone/>
              <a:defRPr/>
            </a:pPr>
            <a:r>
              <a:rPr lang="hr-HR" dirty="0" smtClean="0"/>
              <a:t>Zakonski je regulirano kao </a:t>
            </a:r>
            <a:r>
              <a:rPr lang="hr-HR" u="sng" dirty="0" smtClean="0"/>
              <a:t>obveza škole.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sz="2800" dirty="0" smtClean="0"/>
              <a:t>SUSTAV PROCJENE </a:t>
            </a:r>
            <a:br>
              <a:rPr lang="hr-HR" sz="2800" dirty="0" smtClean="0"/>
            </a:br>
            <a:r>
              <a:rPr lang="hr-HR" sz="2800" dirty="0" smtClean="0"/>
              <a:t>ZA 21. STOLJEĆE (</a:t>
            </a:r>
            <a:r>
              <a:rPr lang="hr-HR" sz="2800" dirty="0" err="1" smtClean="0"/>
              <a:t>Jeannett</a:t>
            </a:r>
            <a:r>
              <a:rPr lang="hr-HR" sz="2800" dirty="0" smtClean="0"/>
              <a:t> </a:t>
            </a:r>
            <a:r>
              <a:rPr lang="hr-HR" sz="2800" dirty="0" err="1" smtClean="0"/>
              <a:t>Vos</a:t>
            </a:r>
            <a:r>
              <a:rPr lang="hr-HR" sz="2800" dirty="0" smtClean="0"/>
              <a:t>)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idx="1"/>
          </p:nvPr>
        </p:nvGraphicFramePr>
        <p:xfrm>
          <a:off x="1146175" y="1557338"/>
          <a:ext cx="6778625" cy="3095625"/>
        </p:xfrm>
        <a:graphic>
          <a:graphicData uri="http://schemas.openxmlformats.org/presentationml/2006/ole">
            <p:oleObj spid="_x0000_s2050" name="Chart" r:id="rId3" imgW="3733800" imgH="1705051" progId="Excel.Sheet.8">
              <p:embed/>
            </p:oleObj>
          </a:graphicData>
        </a:graphic>
      </p:graphicFrame>
      <p:sp>
        <p:nvSpPr>
          <p:cNvPr id="1028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r-HR" sz="2800" dirty="0" smtClean="0"/>
              <a:t>OPĆI CILJEVI SAMOVREDNOVANJA 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3888432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hr-HR" sz="2400" dirty="0" smtClean="0">
                <a:solidFill>
                  <a:schemeClr val="tx2"/>
                </a:solidFill>
              </a:rPr>
              <a:t>Unapređivanje kvalitete </a:t>
            </a:r>
            <a:r>
              <a:rPr lang="hr-HR" sz="2400" b="1" dirty="0" smtClean="0">
                <a:solidFill>
                  <a:srgbClr val="FF0000"/>
                </a:solidFill>
              </a:rPr>
              <a:t>škole </a:t>
            </a:r>
            <a:r>
              <a:rPr lang="hr-HR" sz="2400" b="1" dirty="0" smtClean="0"/>
              <a:t>kao organizacije</a:t>
            </a:r>
            <a:r>
              <a:rPr lang="hr-HR" sz="2400" b="1" dirty="0" smtClean="0">
                <a:solidFill>
                  <a:srgbClr val="FF0000"/>
                </a:solidFill>
              </a:rPr>
              <a:t>,</a:t>
            </a:r>
          </a:p>
          <a:p>
            <a:pPr eaLnBrk="1" hangingPunct="1">
              <a:buFont typeface="Wingdings" pitchFamily="2" charset="2"/>
              <a:buNone/>
            </a:pPr>
            <a:endParaRPr lang="hr-HR" sz="2400" dirty="0" smtClean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hr-HR" sz="2400" dirty="0" smtClean="0">
                <a:solidFill>
                  <a:schemeClr val="tx2"/>
                </a:solidFill>
              </a:rPr>
              <a:t>unapređivanje </a:t>
            </a:r>
            <a:r>
              <a:rPr lang="hr-HR" sz="2400" b="1" dirty="0" smtClean="0"/>
              <a:t>kvalitete</a:t>
            </a:r>
            <a:r>
              <a:rPr lang="hr-HR" sz="2400" b="1" dirty="0" smtClean="0">
                <a:solidFill>
                  <a:srgbClr val="FF0000"/>
                </a:solidFill>
              </a:rPr>
              <a:t> nastave</a:t>
            </a:r>
            <a:r>
              <a:rPr lang="hr-HR" sz="2400" b="1" dirty="0" smtClean="0">
                <a:solidFill>
                  <a:schemeClr val="tx2"/>
                </a:solidFill>
              </a:rPr>
              <a:t> </a:t>
            </a:r>
            <a:r>
              <a:rPr lang="hr-HR" sz="2400" dirty="0" smtClean="0">
                <a:solidFill>
                  <a:schemeClr val="tx2"/>
                </a:solidFill>
              </a:rPr>
              <a:t>te nastavnika kao profesionalaca</a:t>
            </a:r>
          </a:p>
          <a:p>
            <a:pPr eaLnBrk="1" hangingPunct="1">
              <a:buFont typeface="Wingdings" pitchFamily="2" charset="2"/>
              <a:buNone/>
            </a:pPr>
            <a:endParaRPr lang="hr-HR" sz="2400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hr-HR" sz="2400" dirty="0" smtClean="0">
                <a:solidFill>
                  <a:schemeClr val="tx2"/>
                </a:solidFill>
              </a:rPr>
              <a:t>unapređivanje </a:t>
            </a:r>
            <a:r>
              <a:rPr lang="hr-HR" sz="2400" b="1" dirty="0" smtClean="0">
                <a:solidFill>
                  <a:srgbClr val="FF0000"/>
                </a:solidFill>
              </a:rPr>
              <a:t>postignuća učenika, </a:t>
            </a:r>
          </a:p>
          <a:p>
            <a:pPr eaLnBrk="1" hangingPunct="1">
              <a:buNone/>
            </a:pPr>
            <a:r>
              <a:rPr lang="hr-HR" sz="2400" b="1" dirty="0" smtClean="0">
                <a:solidFill>
                  <a:srgbClr val="FF0000"/>
                </a:solidFill>
              </a:rPr>
              <a:t>  (znanje, vještine,  kompetencija.</a:t>
            </a:r>
          </a:p>
          <a:p>
            <a:pPr eaLnBrk="1" hangingPunct="1">
              <a:buNone/>
            </a:pPr>
            <a:endParaRPr lang="hr-HR" dirty="0" smtClean="0"/>
          </a:p>
        </p:txBody>
      </p:sp>
      <p:sp>
        <p:nvSpPr>
          <p:cNvPr id="11269" name="Rezervirano mjesto podnožj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3074" name="Diagram 4"/>
          <p:cNvGraphicFramePr>
            <a:graphicFrameLocks noChangeAspect="1"/>
          </p:cNvGraphicFramePr>
          <p:nvPr/>
        </p:nvGraphicFramePr>
        <p:xfrm>
          <a:off x="360372" y="836711"/>
          <a:ext cx="8388092" cy="5593307"/>
        </p:xfrm>
        <a:graphic>
          <a:graphicData uri="http://schemas.openxmlformats.org/drawingml/2006/compatibility">
            <com:legacyDrawing xmlns:com="http://schemas.openxmlformats.org/drawingml/2006/compatibility" spid="_x0000_s3074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sz="2800" dirty="0" smtClean="0"/>
              <a:t>PRIKUPLJANJE POKAZATELJA SAMOVREDNOVANJA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hr-HR" sz="3000" b="1" dirty="0" smtClean="0">
                <a:solidFill>
                  <a:srgbClr val="FF0000"/>
                </a:solidFill>
              </a:rPr>
              <a:t>METODE  I INSTRUMENTI</a:t>
            </a:r>
          </a:p>
          <a:p>
            <a:pPr eaLnBrk="1" hangingPunct="1">
              <a:buFont typeface="Wingdings" pitchFamily="2" charset="2"/>
              <a:buNone/>
            </a:pPr>
            <a:endParaRPr lang="hr-HR" sz="2400" dirty="0" smtClean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hr-HR" sz="2400" dirty="0" smtClean="0">
                <a:solidFill>
                  <a:schemeClr val="tx2"/>
                </a:solidFill>
              </a:rPr>
              <a:t>Za prikupljanje mišljenja, procjenu zadovoljstva te prijedloga poboljšanja koristit ćemo:</a:t>
            </a:r>
          </a:p>
          <a:p>
            <a:pPr eaLnBrk="1" hangingPunct="1">
              <a:buFont typeface="Wingdings" pitchFamily="2" charset="2"/>
              <a:buNone/>
            </a:pPr>
            <a:endParaRPr lang="hr-HR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hr-HR" sz="2400" dirty="0" smtClean="0">
                <a:solidFill>
                  <a:schemeClr val="tx2"/>
                </a:solidFill>
              </a:rPr>
              <a:t>upitnike (učenici, nastavnici, roditelji, vanjski dionici),</a:t>
            </a:r>
          </a:p>
          <a:p>
            <a:pPr eaLnBrk="1" hangingPunct="1"/>
            <a:r>
              <a:rPr lang="hr-HR" sz="2400" dirty="0" smtClean="0">
                <a:solidFill>
                  <a:schemeClr val="tx2"/>
                </a:solidFill>
              </a:rPr>
              <a:t>rasprave, fokus grupe, simulacije, neformalni razgovori,</a:t>
            </a:r>
          </a:p>
          <a:p>
            <a:pPr eaLnBrk="1" hangingPunct="1"/>
            <a:r>
              <a:rPr lang="hr-HR" sz="2400" dirty="0" smtClean="0">
                <a:solidFill>
                  <a:schemeClr val="tx2"/>
                </a:solidFill>
              </a:rPr>
              <a:t>izrada SWOT analize, </a:t>
            </a:r>
            <a:r>
              <a:rPr lang="hr-HR" sz="2400" dirty="0" err="1" smtClean="0">
                <a:solidFill>
                  <a:schemeClr val="tx2"/>
                </a:solidFill>
              </a:rPr>
              <a:t>analize</a:t>
            </a:r>
            <a:r>
              <a:rPr lang="hr-HR" sz="2400" dirty="0" smtClean="0">
                <a:solidFill>
                  <a:schemeClr val="tx2"/>
                </a:solidFill>
              </a:rPr>
              <a:t> dionika, diskrepancijska analiza,</a:t>
            </a:r>
          </a:p>
          <a:p>
            <a:pPr eaLnBrk="1" hangingPunct="1"/>
            <a:r>
              <a:rPr lang="hr-HR" sz="2400" dirty="0" smtClean="0">
                <a:solidFill>
                  <a:schemeClr val="tx2"/>
                </a:solidFill>
              </a:rPr>
              <a:t>oluja ideja, rješavanje problema.</a:t>
            </a:r>
          </a:p>
        </p:txBody>
      </p:sp>
      <p:sp>
        <p:nvSpPr>
          <p:cNvPr id="17412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724" y="530225"/>
            <a:ext cx="8418748" cy="595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</p:spPr>
        <p:txBody>
          <a:bodyPr>
            <a:normAutofit fontScale="55000" lnSpcReduction="20000"/>
          </a:bodyPr>
          <a:lstStyle/>
          <a:p>
            <a:endParaRPr lang="pl-PL" b="1" dirty="0" smtClean="0"/>
          </a:p>
          <a:p>
            <a:endParaRPr lang="pl-PL" b="1" dirty="0" smtClean="0"/>
          </a:p>
          <a:p>
            <a:r>
              <a:rPr lang="pl-PL" dirty="0" smtClean="0"/>
              <a:t>ŠKOLSKI KURIKULUM I GODIŠNJI PLAN I PROGRAM RADA USTANOVE              4</a:t>
            </a:r>
          </a:p>
          <a:p>
            <a:r>
              <a:rPr lang="hr-HR" dirty="0" smtClean="0"/>
              <a:t>IZRADBA I POBOLJŠANJA PROGRAMA OBRAZOVANJA ODRASLIH                      4</a:t>
            </a:r>
          </a:p>
          <a:p>
            <a:r>
              <a:rPr lang="hr-HR" dirty="0" smtClean="0"/>
              <a:t>UPISI </a:t>
            </a:r>
            <a:r>
              <a:rPr lang="hr-HR" smtClean="0"/>
              <a:t>POLAZNIKA </a:t>
            </a:r>
            <a:r>
              <a:rPr lang="hr-HR" smtClean="0"/>
              <a:t>                                                                                        4</a:t>
            </a:r>
            <a:endParaRPr lang="hr-HR" dirty="0" smtClean="0"/>
          </a:p>
          <a:p>
            <a:pPr>
              <a:buNone/>
            </a:pPr>
            <a:r>
              <a:rPr lang="hr-HR" dirty="0" smtClean="0"/>
              <a:t>                                                                                        </a:t>
            </a:r>
            <a:endParaRPr lang="hr-HR" dirty="0" smtClean="0"/>
          </a:p>
          <a:p>
            <a:r>
              <a:rPr lang="pt-BR" i="1" dirty="0" smtClean="0"/>
              <a:t>PLANIRANJE NASTAVE, POUCAVANJA I UCENJA </a:t>
            </a:r>
            <a:r>
              <a:rPr lang="hr-HR" i="1" dirty="0" smtClean="0"/>
              <a:t>                                       </a:t>
            </a:r>
            <a:r>
              <a:rPr lang="pt-BR" i="1" dirty="0" smtClean="0"/>
              <a:t>3</a:t>
            </a:r>
            <a:endParaRPr lang="hr-HR" i="1" dirty="0" smtClean="0"/>
          </a:p>
          <a:p>
            <a:r>
              <a:rPr lang="hr-HR" i="1" dirty="0" smtClean="0"/>
              <a:t>NASTAVNI PROCES                                                                                3</a:t>
            </a:r>
          </a:p>
          <a:p>
            <a:r>
              <a:rPr lang="hr-HR" i="1" dirty="0" smtClean="0"/>
              <a:t>UCENJE KROZ ISKUSTVO (VJEŽBE I PRAKTICNA NASTAVA)                       4</a:t>
            </a:r>
          </a:p>
          <a:p>
            <a:r>
              <a:rPr lang="hr-HR" i="1" dirty="0" smtClean="0"/>
              <a:t>VJEŽBENICKA TVRTKA                                                                            1</a:t>
            </a:r>
          </a:p>
          <a:p>
            <a:r>
              <a:rPr lang="hr-HR" i="1" dirty="0" smtClean="0"/>
              <a:t>IZVANNASTAVNE AKTIVNOSTI                                                                 4</a:t>
            </a:r>
          </a:p>
          <a:p>
            <a:r>
              <a:rPr lang="pl-PL" i="1" dirty="0" smtClean="0"/>
              <a:t>SLUŽBA ZA PRUŽANJE PODRŠKE POLAZNICIMA                                        4</a:t>
            </a:r>
          </a:p>
          <a:p>
            <a:r>
              <a:rPr lang="pl-PL" i="1" dirty="0" smtClean="0"/>
              <a:t>POLAZNICI S POSEBNIM ODGOJNO-OBRAZOVNIM POTREBAMA                  4</a:t>
            </a:r>
          </a:p>
          <a:p>
            <a:r>
              <a:rPr lang="hr-HR" i="1" dirty="0" smtClean="0"/>
              <a:t>POHAÐANJE NASTAVE                                                                             3</a:t>
            </a:r>
          </a:p>
          <a:p>
            <a:r>
              <a:rPr lang="hr-HR" i="1" dirty="0" smtClean="0"/>
              <a:t>KOMUNIKACIJA I SURADNJA                                                                    3</a:t>
            </a:r>
          </a:p>
          <a:p>
            <a:r>
              <a:rPr lang="hr-HR" i="1" dirty="0" smtClean="0"/>
              <a:t>UNUTARNJE PRACENJE I OCJENJIVANJE ODGOJNO-OBRAZOVNIH </a:t>
            </a:r>
          </a:p>
          <a:p>
            <a:r>
              <a:rPr lang="hr-HR" i="1" dirty="0" smtClean="0"/>
              <a:t>POSTIGNUCA POLAZNIKA                                                                        </a:t>
            </a:r>
            <a:r>
              <a:rPr lang="hr-HR" i="1" dirty="0" smtClean="0"/>
              <a:t>3</a:t>
            </a:r>
          </a:p>
          <a:p>
            <a:pPr>
              <a:buNone/>
            </a:pPr>
            <a:endParaRPr lang="hr-HR" i="1" dirty="0" smtClean="0"/>
          </a:p>
          <a:p>
            <a:r>
              <a:rPr lang="hr-HR" dirty="0" smtClean="0"/>
              <a:t>ISPITI (predmetni, popravni, razlikovni, razredni i završni rad)                          3</a:t>
            </a:r>
          </a:p>
          <a:p>
            <a:r>
              <a:rPr lang="hr-HR" dirty="0" smtClean="0"/>
              <a:t>VANJSKO VRJEDNOVANJE                                                                               3</a:t>
            </a:r>
          </a:p>
          <a:p>
            <a:r>
              <a:rPr lang="hr-HR" dirty="0" smtClean="0"/>
              <a:t>NATJECANJA I SMOTRE RADOVA POLAZNIKA                                                    3</a:t>
            </a:r>
          </a:p>
          <a:p>
            <a:r>
              <a:rPr lang="pl-PL" dirty="0" smtClean="0"/>
              <a:t>OSIGURAVANJE OKRUŽENJA ZA UCENJE                                                          </a:t>
            </a:r>
            <a:r>
              <a:rPr lang="pl-PL" dirty="0" smtClean="0"/>
              <a:t>3</a:t>
            </a:r>
          </a:p>
          <a:p>
            <a:pPr>
              <a:buNone/>
            </a:pPr>
            <a:endParaRPr lang="pl-PL" dirty="0" smtClean="0"/>
          </a:p>
          <a:p>
            <a:r>
              <a:rPr lang="hr-HR" i="1" dirty="0" smtClean="0"/>
              <a:t>MATERIJALNI UVJETI / UPRAVLJANJE RESURSIMA                                      3</a:t>
            </a:r>
          </a:p>
          <a:p>
            <a:r>
              <a:rPr lang="hr-HR" i="1" dirty="0" smtClean="0"/>
              <a:t>FINANCIJE                                                                                              3</a:t>
            </a:r>
          </a:p>
          <a:p>
            <a:r>
              <a:rPr lang="hr-HR" i="1" dirty="0" smtClean="0"/>
              <a:t>KADROVSKA POLITIKA                                                                             4</a:t>
            </a:r>
          </a:p>
          <a:p>
            <a:r>
              <a:rPr lang="pl-PL" i="1" dirty="0" smtClean="0"/>
              <a:t>TRAJNO STRUCNO USAVRŠAVANJE RADNIKA                                             3</a:t>
            </a:r>
            <a:endParaRPr lang="hr-HR" i="1" dirty="0" smtClean="0"/>
          </a:p>
          <a:p>
            <a:endParaRPr lang="hr-HR" b="1" i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5517232"/>
            <a:ext cx="8183880" cy="864096"/>
          </a:xfrm>
        </p:spPr>
        <p:txBody>
          <a:bodyPr>
            <a:normAutofit/>
          </a:bodyPr>
          <a:lstStyle/>
          <a:p>
            <a:r>
              <a:rPr lang="hr-HR" dirty="0" smtClean="0">
                <a:effectLst/>
              </a:rPr>
              <a:t>Ocjene po područjima</a:t>
            </a:r>
            <a:endParaRPr lang="hr-HR" dirty="0">
              <a:effectLst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2920" y="260648"/>
            <a:ext cx="8183880" cy="576064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hr-HR" b="1" dirty="0" smtClean="0"/>
          </a:p>
          <a:p>
            <a:pPr>
              <a:buNone/>
            </a:pPr>
            <a:endParaRPr lang="hr-HR" b="1" dirty="0" smtClean="0"/>
          </a:p>
          <a:p>
            <a:pPr>
              <a:buNone/>
            </a:pPr>
            <a:r>
              <a:rPr lang="hr-HR" b="1" dirty="0" smtClean="0"/>
              <a:t>1</a:t>
            </a:r>
            <a:r>
              <a:rPr lang="hr-HR" sz="2900" b="1" dirty="0" smtClean="0"/>
              <a:t>. Područje planiranja i programiranja                                        </a:t>
            </a:r>
            <a:r>
              <a:rPr lang="hr-HR" sz="5100" b="1" dirty="0" smtClean="0"/>
              <a:t>4</a:t>
            </a:r>
            <a:endParaRPr lang="hr-HR" sz="5100" dirty="0" smtClean="0"/>
          </a:p>
          <a:p>
            <a:pPr>
              <a:buNone/>
            </a:pPr>
            <a:r>
              <a:rPr lang="hr-HR" sz="2900" dirty="0" smtClean="0"/>
              <a:t>    </a:t>
            </a:r>
          </a:p>
          <a:p>
            <a:pPr>
              <a:buNone/>
            </a:pPr>
            <a:endParaRPr lang="hr-HR" sz="2900" dirty="0" smtClean="0"/>
          </a:p>
          <a:p>
            <a:pPr>
              <a:buNone/>
            </a:pPr>
            <a:endParaRPr lang="hr-HR" sz="2900" dirty="0" smtClean="0"/>
          </a:p>
          <a:p>
            <a:pPr>
              <a:buNone/>
            </a:pPr>
            <a:r>
              <a:rPr lang="hr-HR" sz="2900" b="1" dirty="0" smtClean="0"/>
              <a:t>2. </a:t>
            </a:r>
            <a:r>
              <a:rPr lang="hr-HR" sz="2900" b="1" u="sng" dirty="0" smtClean="0"/>
              <a:t>Područje poučavanje i podrška učenika                                   </a:t>
            </a:r>
            <a:r>
              <a:rPr lang="hr-HR" sz="5100" b="1" u="sng" dirty="0" smtClean="0"/>
              <a:t>3</a:t>
            </a:r>
          </a:p>
          <a:p>
            <a:pPr>
              <a:buNone/>
            </a:pPr>
            <a:r>
              <a:rPr lang="hr-HR" sz="2900" u="sng" dirty="0" smtClean="0"/>
              <a:t>    </a:t>
            </a:r>
          </a:p>
          <a:p>
            <a:pPr>
              <a:buNone/>
            </a:pPr>
            <a:endParaRPr lang="hr-HR" sz="2900" u="sng" dirty="0" smtClean="0"/>
          </a:p>
          <a:p>
            <a:pPr>
              <a:buNone/>
            </a:pPr>
            <a:endParaRPr lang="hr-HR" sz="2900" b="1" u="sng" dirty="0" smtClean="0"/>
          </a:p>
          <a:p>
            <a:pPr>
              <a:buNone/>
            </a:pPr>
            <a:r>
              <a:rPr lang="hr-HR" sz="2900" b="1" u="sng" dirty="0" smtClean="0"/>
              <a:t>3. Postignuća učenika i ishodi učenja                                           </a:t>
            </a:r>
            <a:r>
              <a:rPr lang="hr-HR" sz="5100" b="1" u="sng" dirty="0" smtClean="0"/>
              <a:t>3</a:t>
            </a:r>
          </a:p>
          <a:p>
            <a:pPr>
              <a:buNone/>
            </a:pPr>
            <a:endParaRPr lang="hr-HR" sz="2900" u="sng" dirty="0" smtClean="0"/>
          </a:p>
          <a:p>
            <a:pPr>
              <a:buNone/>
            </a:pPr>
            <a:endParaRPr lang="hr-HR" sz="2900" u="sng" dirty="0" smtClean="0"/>
          </a:p>
          <a:p>
            <a:pPr>
              <a:buNone/>
            </a:pPr>
            <a:endParaRPr lang="hr-HR" sz="2900" u="sng" dirty="0" smtClean="0"/>
          </a:p>
          <a:p>
            <a:pPr>
              <a:buNone/>
            </a:pPr>
            <a:r>
              <a:rPr lang="hr-HR" sz="2900" b="1" u="sng" dirty="0" smtClean="0"/>
              <a:t>4. Područje materijalnih uvjeta i ljudskih potencijala                  </a:t>
            </a:r>
            <a:r>
              <a:rPr lang="hr-HR" sz="5100" b="1" u="sng" dirty="0" smtClean="0"/>
              <a:t>3</a:t>
            </a:r>
          </a:p>
          <a:p>
            <a:pPr>
              <a:buNone/>
            </a:pPr>
            <a:r>
              <a:rPr lang="hr-HR" sz="2900" u="sng" dirty="0" smtClean="0"/>
              <a:t>    </a:t>
            </a:r>
          </a:p>
          <a:p>
            <a:pPr>
              <a:buNone/>
            </a:pPr>
            <a:endParaRPr lang="hr-HR" sz="2900" dirty="0" smtClean="0"/>
          </a:p>
          <a:p>
            <a:pPr>
              <a:buNone/>
            </a:pPr>
            <a:endParaRPr lang="hr-HR" sz="2900" dirty="0" smtClean="0"/>
          </a:p>
          <a:p>
            <a:pPr>
              <a:buNone/>
            </a:pPr>
            <a:r>
              <a:rPr lang="hr-HR" sz="2900" b="1" dirty="0" smtClean="0"/>
              <a:t>5. Područje suradnje s vanjskim dionicima, roditeljima              </a:t>
            </a:r>
            <a:r>
              <a:rPr lang="hr-HR" sz="5100" b="1" dirty="0" smtClean="0"/>
              <a:t>4</a:t>
            </a:r>
          </a:p>
          <a:p>
            <a:pPr>
              <a:buNone/>
            </a:pPr>
            <a:r>
              <a:rPr lang="hr-HR" sz="2900" dirty="0" smtClean="0"/>
              <a:t>    </a:t>
            </a:r>
          </a:p>
          <a:p>
            <a:pPr>
              <a:buNone/>
            </a:pPr>
            <a:endParaRPr lang="hr-HR" sz="2900" dirty="0" smtClean="0"/>
          </a:p>
          <a:p>
            <a:pPr>
              <a:buNone/>
            </a:pPr>
            <a:endParaRPr lang="hr-HR" sz="2900" dirty="0" smtClean="0"/>
          </a:p>
          <a:p>
            <a:pPr>
              <a:buNone/>
            </a:pPr>
            <a:r>
              <a:rPr lang="hr-HR" sz="2900" b="1" dirty="0" smtClean="0"/>
              <a:t>6</a:t>
            </a:r>
            <a:r>
              <a:rPr lang="hr-HR" sz="2900" dirty="0" smtClean="0"/>
              <a:t>. </a:t>
            </a:r>
            <a:r>
              <a:rPr lang="hr-HR" sz="2900" b="1" dirty="0" smtClean="0"/>
              <a:t>Upravljanje                                                                                 </a:t>
            </a:r>
            <a:r>
              <a:rPr lang="hr-HR" sz="5100" b="1" dirty="0" smtClean="0"/>
              <a:t>4</a:t>
            </a:r>
          </a:p>
          <a:p>
            <a:pPr>
              <a:buNone/>
            </a:pPr>
            <a:r>
              <a:rPr lang="hr-HR" sz="2900" dirty="0" smtClean="0"/>
              <a:t>    </a:t>
            </a:r>
          </a:p>
          <a:p>
            <a:pPr>
              <a:buNone/>
            </a:pPr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054" y="530225"/>
            <a:ext cx="8622417" cy="609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890" y="530225"/>
            <a:ext cx="8664598" cy="612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558" y="530225"/>
            <a:ext cx="8244905" cy="583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Školski preventivni programi </a:t>
            </a:r>
            <a:br>
              <a:rPr lang="hr-HR" dirty="0" smtClean="0"/>
            </a:br>
            <a:r>
              <a:rPr lang="hr-HR" dirty="0" smtClean="0"/>
              <a:t>Medicinske škole Pula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722376" y="5157192"/>
            <a:ext cx="7772400" cy="1008112"/>
          </a:xfrm>
        </p:spPr>
        <p:txBody>
          <a:bodyPr/>
          <a:lstStyle/>
          <a:p>
            <a:endParaRPr lang="hr-HR" dirty="0" smtClean="0"/>
          </a:p>
          <a:p>
            <a:r>
              <a:rPr lang="hr-HR" dirty="0" smtClean="0"/>
              <a:t>Pripremilo Povjerenstvo za </a:t>
            </a:r>
            <a:r>
              <a:rPr lang="hr-HR" dirty="0" err="1" smtClean="0"/>
              <a:t>Špp</a:t>
            </a:r>
            <a:endParaRPr lang="hr-H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789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r-HR" sz="2000" dirty="0" smtClean="0"/>
              <a:t>ŠKOLSKI PREVENTIVNI PROGRAMI</a:t>
            </a:r>
          </a:p>
          <a:p>
            <a:pPr>
              <a:buNone/>
            </a:pPr>
            <a:r>
              <a:rPr lang="hr-HR" sz="2000" dirty="0" smtClean="0"/>
              <a:t>                    2018.-2019. </a:t>
            </a:r>
            <a:r>
              <a:rPr lang="hr-HR" sz="2000" dirty="0" err="1" smtClean="0"/>
              <a:t>ŠK.GODINA</a:t>
            </a:r>
            <a:endParaRPr lang="hr-HR" sz="2000" dirty="0" smtClean="0"/>
          </a:p>
          <a:p>
            <a:pPr>
              <a:buNone/>
            </a:pPr>
            <a:endParaRPr lang="hr-HR" sz="2200" dirty="0" smtClean="0"/>
          </a:p>
          <a:p>
            <a:pPr>
              <a:buNone/>
            </a:pPr>
            <a:r>
              <a:rPr lang="hr-HR" sz="2200" dirty="0" smtClean="0"/>
              <a:t>Povjerenstvo:</a:t>
            </a:r>
          </a:p>
          <a:p>
            <a:pPr>
              <a:buNone/>
            </a:pPr>
            <a:endParaRPr lang="hr-HR" sz="2200" dirty="0" smtClean="0"/>
          </a:p>
          <a:p>
            <a:r>
              <a:rPr lang="hr-HR" sz="2200" dirty="0" smtClean="0"/>
              <a:t>Jasmina Jurcan, </a:t>
            </a:r>
            <a:r>
              <a:rPr lang="hr-HR" sz="2200" dirty="0" err="1" smtClean="0"/>
              <a:t>prof</a:t>
            </a:r>
            <a:r>
              <a:rPr lang="hr-HR" sz="2200" dirty="0" smtClean="0"/>
              <a:t>.</a:t>
            </a:r>
          </a:p>
          <a:p>
            <a:r>
              <a:rPr lang="hr-HR" sz="2200" dirty="0" smtClean="0"/>
              <a:t>Željka Marković, </a:t>
            </a:r>
            <a:r>
              <a:rPr lang="hr-HR" sz="2200" dirty="0" err="1" smtClean="0"/>
              <a:t>prof</a:t>
            </a:r>
            <a:r>
              <a:rPr lang="hr-HR" sz="2200" dirty="0" smtClean="0"/>
              <a:t>.</a:t>
            </a:r>
          </a:p>
          <a:p>
            <a:r>
              <a:rPr lang="hr-HR" sz="2200" dirty="0" smtClean="0"/>
              <a:t>Sanja </a:t>
            </a:r>
            <a:r>
              <a:rPr lang="hr-HR" sz="2200" dirty="0" err="1" smtClean="0"/>
              <a:t>Gregorinić</a:t>
            </a:r>
            <a:r>
              <a:rPr lang="hr-HR" sz="2200" dirty="0" smtClean="0"/>
              <a:t>, </a:t>
            </a:r>
            <a:r>
              <a:rPr lang="hr-HR" sz="2200" dirty="0" err="1" smtClean="0"/>
              <a:t>prof</a:t>
            </a:r>
            <a:r>
              <a:rPr lang="hr-HR" sz="2200" dirty="0" smtClean="0"/>
              <a:t>.</a:t>
            </a:r>
          </a:p>
          <a:p>
            <a:r>
              <a:rPr lang="hr-HR" sz="2200" dirty="0" smtClean="0"/>
              <a:t>Dubravka </a:t>
            </a:r>
            <a:r>
              <a:rPr lang="hr-HR" sz="2200" dirty="0" err="1" smtClean="0"/>
              <a:t>Švigir</a:t>
            </a:r>
            <a:r>
              <a:rPr lang="hr-HR" sz="2200" dirty="0" smtClean="0"/>
              <a:t>-Selaković,</a:t>
            </a:r>
            <a:r>
              <a:rPr lang="hr-HR" sz="2200" dirty="0" err="1" smtClean="0"/>
              <a:t>prof</a:t>
            </a:r>
            <a:r>
              <a:rPr lang="hr-HR" sz="2200" dirty="0" smtClean="0"/>
              <a:t>., </a:t>
            </a:r>
          </a:p>
          <a:p>
            <a:r>
              <a:rPr lang="hr-HR" sz="2200" dirty="0" smtClean="0"/>
              <a:t>Monika </a:t>
            </a:r>
            <a:r>
              <a:rPr lang="hr-HR" sz="2200" dirty="0" err="1" smtClean="0"/>
              <a:t>Prgonić</a:t>
            </a:r>
            <a:r>
              <a:rPr lang="hr-HR" sz="2200" dirty="0" smtClean="0"/>
              <a:t>, predsjednica Vijeća učenika,</a:t>
            </a:r>
          </a:p>
          <a:p>
            <a:r>
              <a:rPr lang="hr-HR" sz="2200" dirty="0" smtClean="0"/>
              <a:t>Radoslav </a:t>
            </a:r>
            <a:r>
              <a:rPr lang="hr-HR" sz="2200" dirty="0" err="1" smtClean="0"/>
              <a:t>Lujić</a:t>
            </a:r>
            <a:r>
              <a:rPr lang="hr-HR" sz="2200" dirty="0" smtClean="0"/>
              <a:t>, predsjednik Vijeća roditelja </a:t>
            </a:r>
          </a:p>
          <a:p>
            <a:r>
              <a:rPr lang="hr-HR" sz="2200" dirty="0" smtClean="0"/>
              <a:t>Ljiljana </a:t>
            </a:r>
            <a:r>
              <a:rPr lang="hr-HR" sz="2200" dirty="0" err="1" smtClean="0"/>
              <a:t>Rotar</a:t>
            </a:r>
            <a:r>
              <a:rPr lang="hr-HR" sz="2200" dirty="0" smtClean="0"/>
              <a:t>, stručna suradnica- savjetnica</a:t>
            </a:r>
          </a:p>
          <a:p>
            <a:pPr>
              <a:buNone/>
            </a:pPr>
            <a:r>
              <a:rPr lang="hr-HR" sz="2200" dirty="0" smtClean="0"/>
              <a:t>                         pedagoginja</a:t>
            </a:r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5301208"/>
            <a:ext cx="8183880" cy="733832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b="1" dirty="0" smtClean="0"/>
          </a:p>
          <a:p>
            <a:pPr>
              <a:buNone/>
            </a:pPr>
            <a:r>
              <a:rPr lang="hr-HR" sz="3600" b="1" dirty="0" smtClean="0"/>
              <a:t>        </a:t>
            </a:r>
          </a:p>
          <a:p>
            <a:pPr>
              <a:buNone/>
            </a:pPr>
            <a:r>
              <a:rPr lang="hr-HR" sz="3600" b="1" dirty="0" smtClean="0"/>
              <a:t>       </a:t>
            </a:r>
            <a:r>
              <a:rPr lang="hr-HR" sz="3600" b="1" u="sng" dirty="0" smtClean="0"/>
              <a:t> „Budi </a:t>
            </a:r>
            <a:r>
              <a:rPr lang="hr-HR" sz="3600" b="1" u="sng" dirty="0" err="1" smtClean="0"/>
              <a:t>cool</a:t>
            </a:r>
            <a:r>
              <a:rPr lang="hr-HR" sz="3600" b="1" u="sng" dirty="0" smtClean="0"/>
              <a:t>, budi jak“</a:t>
            </a:r>
          </a:p>
          <a:p>
            <a:pPr>
              <a:buNone/>
            </a:pPr>
            <a:endParaRPr lang="hr-HR" dirty="0" smtClean="0"/>
          </a:p>
          <a:p>
            <a:pPr algn="ctr"/>
            <a:r>
              <a:rPr lang="hr-HR" dirty="0" smtClean="0"/>
              <a:t>Generalni ishod ŠPP-a odnosi se na razvoj i zaštitu mentalnog zdravlja učenika, kroz jačanje pozitivne slike o sebi.</a:t>
            </a:r>
            <a:endParaRPr lang="hr-H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/>
          </a:bodyPr>
          <a:lstStyle/>
          <a:p>
            <a:pPr>
              <a:buNone/>
            </a:pPr>
            <a:endParaRPr lang="hr-HR" sz="3600" b="1" dirty="0" smtClean="0"/>
          </a:p>
          <a:p>
            <a:pPr>
              <a:buNone/>
            </a:pPr>
            <a:r>
              <a:rPr lang="hr-HR" sz="3600" b="1" dirty="0" smtClean="0"/>
              <a:t>         Specifični ciljevi: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           razvoj </a:t>
            </a:r>
            <a:r>
              <a:rPr lang="hr-HR" dirty="0" err="1" smtClean="0"/>
              <a:t>proaktivnog</a:t>
            </a:r>
            <a:r>
              <a:rPr lang="hr-HR" dirty="0" smtClean="0"/>
              <a:t>, 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           socijalno prihvatljivog i 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           odgovornog  ponašanja. </a:t>
            </a:r>
          </a:p>
          <a:p>
            <a:endParaRPr lang="hr-HR" dirty="0"/>
          </a:p>
        </p:txBody>
      </p:sp>
      <p:sp>
        <p:nvSpPr>
          <p:cNvPr id="6" name="Strelica zakrivljena udesno 5"/>
          <p:cNvSpPr/>
          <p:nvPr/>
        </p:nvSpPr>
        <p:spPr>
          <a:xfrm>
            <a:off x="827584" y="1340768"/>
            <a:ext cx="864096" cy="194421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sz="4000" dirty="0" smtClean="0"/>
              <a:t>Moduli ŠPP-a planirani prema</a:t>
            </a:r>
            <a:r>
              <a:rPr lang="hr-HR" dirty="0" smtClean="0"/>
              <a:t>:</a:t>
            </a:r>
          </a:p>
          <a:p>
            <a:endParaRPr lang="hr-HR" dirty="0" smtClean="0"/>
          </a:p>
          <a:p>
            <a:r>
              <a:rPr lang="hr-HR" dirty="0" smtClean="0"/>
              <a:t>specifičnostima i aktualnošću teme, </a:t>
            </a:r>
          </a:p>
          <a:p>
            <a:r>
              <a:rPr lang="hr-HR" dirty="0" smtClean="0"/>
              <a:t>rezultatima upitnika Povjerenstva,</a:t>
            </a:r>
          </a:p>
          <a:p>
            <a:r>
              <a:rPr lang="hr-HR" dirty="0" smtClean="0"/>
              <a:t>dogovoru s učenicima, razrednicima, Vijeću učenika, Vijeću roditelja i nastavnicima realizirati ŠPP u 2018./2019. </a:t>
            </a:r>
            <a:r>
              <a:rPr lang="hr-HR" dirty="0" err="1" smtClean="0"/>
              <a:t>šk</a:t>
            </a:r>
            <a:r>
              <a:rPr lang="hr-HR" dirty="0" smtClean="0"/>
              <a:t>. godini:</a:t>
            </a:r>
            <a:endParaRPr lang="hr-H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2920" y="1268760"/>
            <a:ext cx="8183880" cy="48245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r-HR" sz="2400" i="1" dirty="0" smtClean="0"/>
              <a:t>1.MODUL</a:t>
            </a:r>
          </a:p>
          <a:p>
            <a:pPr>
              <a:buNone/>
            </a:pPr>
            <a:endParaRPr lang="hr-HR" sz="2400" i="1" dirty="0" smtClean="0"/>
          </a:p>
          <a:p>
            <a:pPr>
              <a:buNone/>
            </a:pPr>
            <a:r>
              <a:rPr lang="hr-HR" sz="2400" dirty="0" smtClean="0"/>
              <a:t>PREVENCIJA PUŠENJA I PIJENJA </a:t>
            </a:r>
          </a:p>
          <a:p>
            <a:pPr>
              <a:buNone/>
            </a:pPr>
            <a:r>
              <a:rPr lang="hr-HR" sz="2400" dirty="0" smtClean="0"/>
              <a:t>       - „Kako reći ne!?“</a:t>
            </a:r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r>
              <a:rPr lang="hr-HR" sz="2400" i="1" dirty="0" smtClean="0"/>
              <a:t>2. MODUL</a:t>
            </a:r>
          </a:p>
          <a:p>
            <a:pPr>
              <a:buNone/>
            </a:pPr>
            <a:endParaRPr lang="hr-HR" sz="2400" i="1" dirty="0" smtClean="0"/>
          </a:p>
          <a:p>
            <a:pPr>
              <a:buNone/>
            </a:pPr>
            <a:r>
              <a:rPr lang="hr-HR" sz="2400" dirty="0" smtClean="0"/>
              <a:t>PREVENCIJA OVISNOSTI O IGRAMA NA SREĆU i DROGAMA</a:t>
            </a:r>
          </a:p>
          <a:p>
            <a:pPr>
              <a:buNone/>
            </a:pPr>
            <a:r>
              <a:rPr lang="hr-HR" sz="2400" dirty="0" smtClean="0"/>
              <a:t>       - „Kako odoljeti pritisku vršnjaka?“</a:t>
            </a:r>
          </a:p>
          <a:p>
            <a:pPr>
              <a:buNone/>
            </a:pPr>
            <a:endParaRPr lang="hr-HR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2920" y="1124744"/>
            <a:ext cx="8183880" cy="46085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r-HR" i="1" dirty="0" smtClean="0"/>
              <a:t>3. MODUL</a:t>
            </a:r>
          </a:p>
          <a:p>
            <a:pPr>
              <a:buNone/>
            </a:pPr>
            <a:endParaRPr lang="hr-HR" i="1" dirty="0" smtClean="0"/>
          </a:p>
          <a:p>
            <a:pPr>
              <a:buNone/>
            </a:pPr>
            <a:r>
              <a:rPr lang="hr-HR" dirty="0" smtClean="0"/>
              <a:t>PREVENCIJA NASILNIČKOG PONAŠANJA </a:t>
            </a:r>
          </a:p>
          <a:p>
            <a:pPr>
              <a:buFontTx/>
              <a:buChar char="-"/>
            </a:pPr>
            <a:r>
              <a:rPr lang="hr-HR" dirty="0" smtClean="0"/>
              <a:t>vršnjačko nasilje, </a:t>
            </a:r>
            <a:r>
              <a:rPr lang="hr-HR" dirty="0" err="1" smtClean="0"/>
              <a:t>nasilje</a:t>
            </a:r>
            <a:r>
              <a:rPr lang="hr-HR" dirty="0" smtClean="0"/>
              <a:t> u partnerskim vezama, internetsko nasilje: </a:t>
            </a:r>
            <a:r>
              <a:rPr lang="en-GB" dirty="0" smtClean="0"/>
              <a:t>“</a:t>
            </a:r>
            <a:r>
              <a:rPr lang="en-GB" dirty="0" err="1" smtClean="0"/>
              <a:t>Što</a:t>
            </a:r>
            <a:r>
              <a:rPr lang="en-GB" dirty="0" smtClean="0"/>
              <a:t> </a:t>
            </a:r>
            <a:r>
              <a:rPr lang="en-GB" dirty="0" err="1" smtClean="0"/>
              <a:t>čin</a:t>
            </a:r>
            <a:r>
              <a:rPr lang="hr-HR" dirty="0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žrtva</a:t>
            </a:r>
            <a:r>
              <a:rPr lang="en-GB" dirty="0" smtClean="0"/>
              <a:t>, </a:t>
            </a:r>
            <a:r>
              <a:rPr lang="hr-HR" dirty="0" smtClean="0"/>
              <a:t>što </a:t>
            </a:r>
            <a:r>
              <a:rPr lang="en-GB" dirty="0" err="1" smtClean="0"/>
              <a:t>nasilnik</a:t>
            </a:r>
            <a:r>
              <a:rPr lang="en-GB" dirty="0" smtClean="0"/>
              <a:t>, a </a:t>
            </a:r>
            <a:r>
              <a:rPr lang="en-GB" dirty="0" err="1" smtClean="0"/>
              <a:t>što</a:t>
            </a:r>
            <a:r>
              <a:rPr lang="en-GB" dirty="0" smtClean="0"/>
              <a:t> </a:t>
            </a:r>
            <a:r>
              <a:rPr lang="en-GB" dirty="0" err="1" smtClean="0"/>
              <a:t>promatrač</a:t>
            </a:r>
            <a:r>
              <a:rPr lang="en-GB" dirty="0" smtClean="0"/>
              <a:t>?”</a:t>
            </a:r>
            <a:endParaRPr lang="hr-HR" dirty="0" smtClean="0"/>
          </a:p>
          <a:p>
            <a:pPr>
              <a:buFontTx/>
              <a:buChar char="-"/>
            </a:pPr>
            <a:endParaRPr lang="hr-HR" dirty="0" smtClean="0"/>
          </a:p>
          <a:p>
            <a:pPr>
              <a:buNone/>
            </a:pPr>
            <a:r>
              <a:rPr lang="hr-HR" i="1" dirty="0" smtClean="0"/>
              <a:t>4. MODUL</a:t>
            </a:r>
          </a:p>
          <a:p>
            <a:pPr>
              <a:buNone/>
            </a:pPr>
            <a:endParaRPr lang="hr-HR" i="1" dirty="0" smtClean="0"/>
          </a:p>
          <a:p>
            <a:pPr>
              <a:buNone/>
            </a:pPr>
            <a:r>
              <a:rPr lang="hr-HR" dirty="0" smtClean="0"/>
              <a:t>RAZVOJ I ZAŠTITA MENTALNOG ZDRAVLJA</a:t>
            </a:r>
          </a:p>
          <a:p>
            <a:pPr lvl="0">
              <a:buNone/>
            </a:pPr>
            <a:r>
              <a:rPr lang="hr-HR" dirty="0" smtClean="0"/>
              <a:t>- </a:t>
            </a:r>
            <a:r>
              <a:rPr lang="en-GB" dirty="0" smtClean="0"/>
              <a:t>“</a:t>
            </a:r>
            <a:r>
              <a:rPr lang="en-GB" dirty="0" err="1" smtClean="0"/>
              <a:t>Volim</a:t>
            </a:r>
            <a:r>
              <a:rPr lang="en-GB" dirty="0" smtClean="0"/>
              <a:t> </a:t>
            </a:r>
            <a:r>
              <a:rPr lang="en-GB" dirty="0" err="1" smtClean="0"/>
              <a:t>svoje</a:t>
            </a:r>
            <a:r>
              <a:rPr lang="en-GB" dirty="0" smtClean="0"/>
              <a:t> </a:t>
            </a:r>
            <a:r>
              <a:rPr lang="en-GB" dirty="0" err="1" smtClean="0"/>
              <a:t>emocije</a:t>
            </a:r>
            <a:r>
              <a:rPr lang="en-GB" dirty="0" smtClean="0"/>
              <a:t>, </a:t>
            </a:r>
            <a:r>
              <a:rPr lang="en-GB" dirty="0" err="1" smtClean="0"/>
              <a:t>volim</a:t>
            </a:r>
            <a:r>
              <a:rPr lang="en-GB" dirty="0" smtClean="0"/>
              <a:t> </a:t>
            </a:r>
            <a:r>
              <a:rPr lang="en-GB" dirty="0" err="1" smtClean="0"/>
              <a:t>sebe</a:t>
            </a:r>
            <a:r>
              <a:rPr lang="en-GB" dirty="0" smtClean="0"/>
              <a:t>!”</a:t>
            </a:r>
            <a:endParaRPr lang="hr-HR" dirty="0" smtClean="0"/>
          </a:p>
          <a:p>
            <a:pPr>
              <a:buNone/>
            </a:pPr>
            <a:r>
              <a:rPr lang="hr-HR" dirty="0" smtClean="0"/>
              <a:t> 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868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r-HR" b="1" dirty="0" smtClean="0"/>
              <a:t>Obveze razrednika, članova Povjerenstva</a:t>
            </a:r>
            <a:endParaRPr lang="hr-HR" dirty="0" smtClean="0"/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Provesti aktivnost ispunjavanja upitnika u aplikaciji </a:t>
            </a:r>
            <a:r>
              <a:rPr lang="hr-HR" dirty="0" err="1" smtClean="0"/>
              <a:t>Google</a:t>
            </a:r>
            <a:r>
              <a:rPr lang="hr-HR" dirty="0" smtClean="0"/>
              <a:t> </a:t>
            </a:r>
            <a:r>
              <a:rPr lang="hr-HR" dirty="0" err="1" smtClean="0"/>
              <a:t>dox</a:t>
            </a:r>
            <a:r>
              <a:rPr lang="hr-HR" dirty="0" smtClean="0"/>
              <a:t> o ovisnosti o internetu u informatičkom kabinetu – u dogovoru s učenicima i </a:t>
            </a:r>
            <a:r>
              <a:rPr lang="hr-HR" dirty="0" err="1" smtClean="0"/>
              <a:t>informatičarem</a:t>
            </a:r>
            <a:r>
              <a:rPr lang="hr-HR" dirty="0" smtClean="0"/>
              <a:t>, do 5.studenoga 2018. godine,</a:t>
            </a:r>
          </a:p>
          <a:p>
            <a:endParaRPr lang="hr-HR" dirty="0" smtClean="0"/>
          </a:p>
          <a:p>
            <a:r>
              <a:rPr lang="hr-HR" dirty="0" smtClean="0"/>
              <a:t>obraditi i interpretirati upitnik, članovi Povjerenstva,</a:t>
            </a:r>
          </a:p>
          <a:p>
            <a:endParaRPr lang="hr-HR" dirty="0" smtClean="0"/>
          </a:p>
          <a:p>
            <a:r>
              <a:rPr lang="hr-HR" dirty="0" smtClean="0"/>
              <a:t>napisati godišnje izvješće ŠPP-a za svoj razredni odjel.</a:t>
            </a:r>
            <a:endParaRPr lang="hr-H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21506" name="Picture 2" descr="Slikovni rezultat za hvala na pažnj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2920" y="1196752"/>
            <a:ext cx="6155424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428</TotalTime>
  <Words>601</Words>
  <Application>Microsoft Office PowerPoint</Application>
  <PresentationFormat>Prikaz na zaslonu (4:3)</PresentationFormat>
  <Paragraphs>161</Paragraphs>
  <Slides>21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Uloženi OLE poslužitelji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3" baseType="lpstr">
      <vt:lpstr>Aspekt</vt:lpstr>
      <vt:lpstr>Chart</vt:lpstr>
      <vt:lpstr>Samovrednovanje Medicinske škole Pula</vt:lpstr>
      <vt:lpstr>Slajd 2</vt:lpstr>
      <vt:lpstr>SUSTAV PROCJENE  ZA 21. STOLJEĆE (Jeannett Vos)</vt:lpstr>
      <vt:lpstr>OPĆI CILJEVI SAMOVREDNOVANJA  </vt:lpstr>
      <vt:lpstr>Slajd 5</vt:lpstr>
      <vt:lpstr>PRIKUPLJANJE POKAZATELJA SAMOVREDNOVANJA</vt:lpstr>
      <vt:lpstr>Slajd 7</vt:lpstr>
      <vt:lpstr>Slajd 8</vt:lpstr>
      <vt:lpstr>Ocjene po područjima</vt:lpstr>
      <vt:lpstr>Slajd 10</vt:lpstr>
      <vt:lpstr>Slajd 11</vt:lpstr>
      <vt:lpstr>Slajd 12</vt:lpstr>
      <vt:lpstr>Školski preventivni programi  Medicinske škole Pula</vt:lpstr>
      <vt:lpstr> </vt:lpstr>
      <vt:lpstr>Slajd 15</vt:lpstr>
      <vt:lpstr>Slajd 16</vt:lpstr>
      <vt:lpstr>Slajd 17</vt:lpstr>
      <vt:lpstr>Slajd 18</vt:lpstr>
      <vt:lpstr>Slajd 19</vt:lpstr>
      <vt:lpstr>Slajd 20</vt:lpstr>
      <vt:lpstr>Slajd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Samovrednovanje Medicinske škole Pula</dc:title>
  <dc:creator>MedPu</dc:creator>
  <cp:lastModifiedBy>MedPu</cp:lastModifiedBy>
  <cp:revision>21</cp:revision>
  <dcterms:created xsi:type="dcterms:W3CDTF">2017-03-22T07:41:01Z</dcterms:created>
  <dcterms:modified xsi:type="dcterms:W3CDTF">2018-10-12T07:57:31Z</dcterms:modified>
</cp:coreProperties>
</file>